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theme/theme5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6.xml" ContentType="application/vnd.openxmlformats-officedocument.theme+xml"/>
  <Override PartName="/ppt/slideLayouts/slideLayout26.xml" ContentType="application/vnd.openxmlformats-officedocument.presentationml.slideLayout+xml"/>
  <Override PartName="/ppt/theme/theme7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0" r:id="rId1"/>
    <p:sldMasterId id="2147483660" r:id="rId2"/>
    <p:sldMasterId id="2147483711" r:id="rId3"/>
    <p:sldMasterId id="2147483713" r:id="rId4"/>
    <p:sldMasterId id="2147483715" r:id="rId5"/>
    <p:sldMasterId id="2147483717" r:id="rId6"/>
    <p:sldMasterId id="2147483720" r:id="rId7"/>
    <p:sldMasterId id="2147483722" r:id="rId8"/>
  </p:sldMasterIdLst>
  <p:notesMasterIdLst>
    <p:notesMasterId r:id="rId77"/>
  </p:notesMasterIdLst>
  <p:sldIdLst>
    <p:sldId id="348" r:id="rId9"/>
    <p:sldId id="420" r:id="rId10"/>
    <p:sldId id="356" r:id="rId11"/>
    <p:sldId id="353" r:id="rId12"/>
    <p:sldId id="418" r:id="rId13"/>
    <p:sldId id="357" r:id="rId14"/>
    <p:sldId id="417" r:id="rId15"/>
    <p:sldId id="359" r:id="rId16"/>
    <p:sldId id="352" r:id="rId17"/>
    <p:sldId id="358" r:id="rId18"/>
    <p:sldId id="362" r:id="rId19"/>
    <p:sldId id="350" r:id="rId20"/>
    <p:sldId id="419" r:id="rId21"/>
    <p:sldId id="364" r:id="rId22"/>
    <p:sldId id="365" r:id="rId23"/>
    <p:sldId id="368" r:id="rId24"/>
    <p:sldId id="366" r:id="rId25"/>
    <p:sldId id="367" r:id="rId26"/>
    <p:sldId id="369" r:id="rId27"/>
    <p:sldId id="371" r:id="rId28"/>
    <p:sldId id="422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4" r:id="rId41"/>
    <p:sldId id="385" r:id="rId42"/>
    <p:sldId id="386" r:id="rId43"/>
    <p:sldId id="335" r:id="rId44"/>
    <p:sldId id="387" r:id="rId45"/>
    <p:sldId id="336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402" r:id="rId55"/>
    <p:sldId id="400" r:id="rId56"/>
    <p:sldId id="401" r:id="rId57"/>
    <p:sldId id="403" r:id="rId58"/>
    <p:sldId id="421" r:id="rId59"/>
    <p:sldId id="396" r:id="rId60"/>
    <p:sldId id="397" r:id="rId61"/>
    <p:sldId id="408" r:id="rId62"/>
    <p:sldId id="407" r:id="rId63"/>
    <p:sldId id="398" r:id="rId64"/>
    <p:sldId id="399" r:id="rId65"/>
    <p:sldId id="404" r:id="rId66"/>
    <p:sldId id="409" r:id="rId67"/>
    <p:sldId id="405" r:id="rId68"/>
    <p:sldId id="406" r:id="rId69"/>
    <p:sldId id="410" r:id="rId70"/>
    <p:sldId id="411" r:id="rId71"/>
    <p:sldId id="412" r:id="rId72"/>
    <p:sldId id="413" r:id="rId73"/>
    <p:sldId id="414" r:id="rId74"/>
    <p:sldId id="415" r:id="rId75"/>
    <p:sldId id="416" r:id="rId7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 autoAdjust="0"/>
    <p:restoredTop sz="85830" autoAdjust="0"/>
  </p:normalViewPr>
  <p:slideViewPr>
    <p:cSldViewPr snapToGrid="0">
      <p:cViewPr varScale="1">
        <p:scale>
          <a:sx n="54" d="100"/>
          <a:sy n="54" d="100"/>
        </p:scale>
        <p:origin x="140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1:43.886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47.14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2007 72,'-916'0,"862"-2,-71-13,-39-2,-201 17,334-1,0-2,-41-10,-27-2,-19 10,86 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49.35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0 109,'78'-3,"-2"-3,1-4,86-23,-49 11,2 6,124-2,238 17,-220 4,0-3,-1313 0,1027 2,0 1,-47 10,42-6,-43 4,-212-9,161-4,1240 2,-1075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51.16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0 73,'822'0,"-788"-2,0-1,64-16,-56 10,3-1,3 0,93-9,24 18,-145 1,10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52.755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57.32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3:01.080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9:26:31.411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1:47.942"/>
    </inkml:context>
    <inkml:brush xml:id="br0">
      <inkml:brushProperty name="width" value="0.3" units="cm"/>
      <inkml:brushProperty name="height" value="0.6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0,'9'6,"-1"-1,0 0,1 0,0-1,0 0,1 0,12 2,-3 0,82 23,-57-18,53 21,-76-25,0-1,1-1,0 0,0-2,27 0,42 8,-29-2,91 3,62-12,-91-2,-89 0,-1-2,1-1,37-11,-47 10,77-26,-77 22,0 2,1 0,41-5,48-4,46-4,-101 20,-615 2,526 1,1 1,-43 9,-26 4,-263-11,203-7,-9 2,131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2.072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4.210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1298 0,'-1263'0,"1229"0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5.225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0,'-6'0,"-2"0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06.262"/>
    </inkml:context>
    <inkml:brush xml:id="br0">
      <inkml:brushProperty name="width" value="0.5" units="cm"/>
      <inkml:brushProperty name="height" value="1" units="cm"/>
      <inkml:brushProperty name="color" value="#969696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0,'-5'0,"-3"0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26.934"/>
    </inkml:context>
    <inkml:brush xml:id="br0">
      <inkml:brushProperty name="width" value="0.5" units="cm"/>
      <inkml:brushProperty name="height" value="1" units="cm"/>
      <inkml:brushProperty name="color" value="#4D4D4D"/>
      <inkml:brushProperty name="tip" value="rectangle"/>
      <inkml:brushProperty name="rasterOp" value="maskPen"/>
      <inkml:brushProperty name="ignorePressure" value="1"/>
    </inkml:brush>
  </inkml:definitions>
  <inkml:trace contextRef="#ctx0" brushRef="#br0">2005 0,'-9'1,"0"0,0 1,-1 0,1 0,0 1,-16 8,-8 1,-28 6,0-2,-2-3,-94 6,-196-11,-338-11,391 4,277-2,1-2,-1 0,1-2,-38-12,56 16,1 0,-1-1,0 0,0 0,1 0,-1 0,1 0,0-1,0 0,-4-3,-6-11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31.150"/>
    </inkml:context>
    <inkml:brush xml:id="br0">
      <inkml:brushProperty name="width" value="0.5" units="cm"/>
      <inkml:brushProperty name="height" value="1" units="cm"/>
      <inkml:brushProperty name="color" value="#4D4D4D"/>
      <inkml:brushProperty name="tip" value="rectangle"/>
      <inkml:brushProperty name="rasterOp" value="maskPen"/>
      <inkml:brushProperty name="ignorePressure" value="1"/>
    </inkml:brush>
  </inkml:definitions>
  <inkml:trace contextRef="#ctx0" brushRef="#br0">2203 0,'-15'6,"0"-1,0-1,0-1,-1 0,1-1,-26 0,19 0,-575 7,366-11,-963 2,1168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3-13T18:02:45.073"/>
    </inkml:context>
    <inkml:brush xml:id="br0">
      <inkml:brushProperty name="width" value="0.5" units="cm"/>
      <inkml:brushProperty name="height" value="1" units="cm"/>
      <inkml:brushProperty name="color" value="#E6E6E6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85A481-14DC-4BF9-8E2C-D0C3E6D55E1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1E937E-11B7-420B-9A90-5C9D1B07A4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621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679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Containers</a:t>
            </a:r>
            <a:r>
              <a:rPr lang="en-US" baseline="0" dirty="0"/>
              <a:t> are standard packaging of software and its dependencies which is isolated from each other and work independently on any OS .</a:t>
            </a:r>
          </a:p>
          <a:p>
            <a:endParaRPr lang="en-US" baseline="0" dirty="0"/>
          </a:p>
          <a:p>
            <a:r>
              <a:rPr lang="en-US" baseline="0" dirty="0"/>
              <a:t>Registry : stores ,distributes and manages docker images .</a:t>
            </a:r>
          </a:p>
          <a:p>
            <a:r>
              <a:rPr lang="en-US" baseline="0" dirty="0"/>
              <a:t>Control Plane : Management plane for container and cluster orchestration 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18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Docker architecture</a:t>
            </a:r>
          </a:p>
          <a:p>
            <a:pPr algn="l"/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Docker uses a client-server architecture. The Docker </a:t>
            </a:r>
            <a:r>
              <a:rPr lang="en-US" b="0" i="1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client</a:t>
            </a:r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 talks to the Docker </a:t>
            </a:r>
            <a:r>
              <a:rPr lang="en-US" b="0" i="1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daemon</a:t>
            </a:r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, which does the heavy lifting of building, running, and distributing your Docker containers. The Docker client and daemon </a:t>
            </a:r>
            <a:r>
              <a:rPr lang="en-US" b="0" i="1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can</a:t>
            </a:r>
            <a:r>
              <a:rPr lang="en-US" b="0" i="0" dirty="0">
                <a:solidFill>
                  <a:srgbClr val="0F161E"/>
                </a:solidFill>
                <a:effectLst/>
                <a:latin typeface="Open Sans" panose="020B0606030504020204" pitchFamily="34" charset="0"/>
              </a:rPr>
              <a:t> run on the same system, or you can connect a Docker client to a remote Docker daemon. The Docker client and daemon communicate using a REST API, over UNIX sockets or a network interface. Another Docker client is Docker Compose, that lets you work with applications consisting of a set of containers.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008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522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>
                <a:solidFill>
                  <a:srgbClr val="374151"/>
                </a:solidFill>
                <a:effectLst/>
                <a:latin typeface="__Inter_aaf875"/>
              </a:rPr>
              <a:t>Docker CE is a free and open-source edition of Docker that provides basic containerization features and functionality, while Docker EE is a commercial product that includes advanced features and enterprise-grade security, management, and support.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456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538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94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Docker File : is a text document that contains</a:t>
            </a:r>
            <a:r>
              <a:rPr lang="en-US" baseline="0" dirty="0"/>
              <a:t> all the commands a user could call on the command line to assemble an image .Using Docker build users can create an automated build that executes several commands-line instruction in </a:t>
            </a:r>
            <a:r>
              <a:rPr lang="en-US" baseline="0" dirty="0" err="1"/>
              <a:t>sucession</a:t>
            </a:r>
            <a:r>
              <a:rPr lang="en-US" baseline="0" dirty="0"/>
              <a:t>.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inspect &lt;image-name&gt;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From container: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-----------------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</a:t>
            </a:r>
            <a:r>
              <a:rPr lang="en-US" baseline="0" dirty="0"/>
              <a:t>docker export &lt;container id &gt; &gt; update.tar</a:t>
            </a:r>
            <a:endParaRPr lang="en-US" dirty="0"/>
          </a:p>
          <a:p>
            <a:r>
              <a:rPr lang="en-US" baseline="0" dirty="0"/>
              <a:t>docker import - </a:t>
            </a:r>
            <a:r>
              <a:rPr lang="en-US" baseline="0" dirty="0" err="1"/>
              <a:t>newimage</a:t>
            </a:r>
            <a:r>
              <a:rPr lang="en-US" baseline="0" dirty="0"/>
              <a:t> &lt; update.tar</a:t>
            </a:r>
          </a:p>
          <a:p>
            <a:endParaRPr lang="en-US" baseline="0" dirty="0"/>
          </a:p>
          <a:p>
            <a:r>
              <a:rPr lang="en-US" baseline="0" dirty="0"/>
              <a:t>From Image:</a:t>
            </a:r>
          </a:p>
          <a:p>
            <a:r>
              <a:rPr lang="en-US" baseline="0" dirty="0"/>
              <a:t>-------------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save -o update1.tar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docker </a:t>
            </a:r>
            <a:r>
              <a:rPr lang="en-US" baseline="0" dirty="0" err="1"/>
              <a:t>rmi</a:t>
            </a:r>
            <a:r>
              <a:rPr lang="en-US" baseline="0" dirty="0"/>
              <a:t> </a:t>
            </a:r>
            <a:r>
              <a:rPr lang="en-US" dirty="0" err="1"/>
              <a:t>new</a:t>
            </a:r>
            <a:r>
              <a:rPr lang="en-US" baseline="0" dirty="0" err="1"/>
              <a:t>image</a:t>
            </a: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docker load &lt; update1.tar </a:t>
            </a:r>
          </a:p>
          <a:p>
            <a:endParaRPr lang="en-US" dirty="0"/>
          </a:p>
          <a:p>
            <a:r>
              <a:rPr lang="en-US" dirty="0"/>
              <a:t>Docker file is a blueprint for building image </a:t>
            </a:r>
          </a:p>
          <a:p>
            <a:r>
              <a:rPr lang="en-US" dirty="0"/>
              <a:t> Keywords:</a:t>
            </a:r>
          </a:p>
          <a:p>
            <a:r>
              <a:rPr lang="en-US" dirty="0"/>
              <a:t> FROM :  Talks about the base image </a:t>
            </a:r>
          </a:p>
          <a:p>
            <a:r>
              <a:rPr lang="en-US" dirty="0"/>
              <a:t> ENV : Optional as environment variables are defined here .</a:t>
            </a:r>
          </a:p>
          <a:p>
            <a:r>
              <a:rPr lang="en-US" dirty="0"/>
              <a:t> RUN  - Execute any Linux command .Execution will happen inside the container .</a:t>
            </a:r>
          </a:p>
          <a:p>
            <a:r>
              <a:rPr lang="en-US" dirty="0"/>
              <a:t> COPY - Source can be local, and destination is inside container</a:t>
            </a:r>
          </a:p>
          <a:p>
            <a:r>
              <a:rPr lang="en-US" dirty="0"/>
              <a:t> CMD – Always part of docker file . Execute entry point Linux command .</a:t>
            </a:r>
          </a:p>
          <a:p>
            <a:r>
              <a:rPr lang="en-US" dirty="0"/>
              <a:t>Multiple RUN commands can be there but only one CMD command 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docker </a:t>
            </a:r>
            <a:r>
              <a:rPr lang="en-US" dirty="0" err="1"/>
              <a:t>ps</a:t>
            </a:r>
            <a:r>
              <a:rPr lang="en-US" dirty="0"/>
              <a:t> -a | grep my-app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52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545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96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Volumes : </a:t>
            </a:r>
            <a:r>
              <a:rPr lang="en-US" dirty="0"/>
              <a:t>Volumes are stored in a part of the host filesystem which is managed by Docker.</a:t>
            </a:r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-v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eg</a:t>
            </a:r>
            <a:r>
              <a:rPr lang="en-US" dirty="0"/>
              <a:t>: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Run My SQL with named Volume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    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docker container run -d - -name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–e MYSQL_ALLOW_EMPTY_PASSWORD=True - -mount source=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mysql-db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target=/var/lib/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Bind mounts </a:t>
            </a:r>
            <a:r>
              <a:rPr lang="en-US" dirty="0"/>
              <a:t>may be stored anywhere on the host system and non-docker processes on the Docker host or a Docker container can modify them at any time, but  it can’t be use in </a:t>
            </a:r>
            <a:r>
              <a:rPr lang="en-US" dirty="0" err="1"/>
              <a:t>DockerFile</a:t>
            </a:r>
            <a:r>
              <a:rPr lang="en-US" dirty="0"/>
              <a:t>.</a:t>
            </a:r>
          </a:p>
          <a:p>
            <a:r>
              <a:rPr lang="en-US" dirty="0" err="1"/>
              <a:t>Eg</a:t>
            </a:r>
            <a:r>
              <a:rPr lang="en-US" dirty="0"/>
              <a:t> : docker container run -d - -name nginx - -mount type=bind, source=$ (</a:t>
            </a:r>
            <a:r>
              <a:rPr lang="en-US" dirty="0" err="1"/>
              <a:t>pwd</a:t>
            </a:r>
            <a:r>
              <a:rPr lang="en-US" dirty="0"/>
              <a:t>),target=/app nginx </a:t>
            </a:r>
          </a:p>
          <a:p>
            <a:endParaRPr lang="en-US" dirty="0"/>
          </a:p>
          <a:p>
            <a:r>
              <a:rPr lang="en-US" dirty="0"/>
              <a:t> docker pull -- &gt; docker inspect -- &gt;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4709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Docker container is next step to VM .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9553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Network :</a:t>
            </a:r>
          </a:p>
          <a:p>
            <a:endParaRPr lang="en-US" dirty="0"/>
          </a:p>
          <a:p>
            <a:r>
              <a:rPr lang="en-US" dirty="0"/>
              <a:t>https://www.docker.com/blog/understanding-docker-networking-drivers-use-cases/</a:t>
            </a:r>
          </a:p>
          <a:p>
            <a:r>
              <a:rPr lang="en-US" dirty="0"/>
              <a:t>https://docs.docker.com/network/</a:t>
            </a:r>
          </a:p>
          <a:p>
            <a:endParaRPr lang="en-US" dirty="0"/>
          </a:p>
          <a:p>
            <a:r>
              <a:rPr lang="en-US" dirty="0"/>
              <a:t>docker network ls</a:t>
            </a:r>
          </a:p>
          <a:p>
            <a:r>
              <a:rPr lang="en-US" dirty="0"/>
              <a:t>docker network --help</a:t>
            </a:r>
          </a:p>
          <a:p>
            <a:r>
              <a:rPr lang="en-US" dirty="0"/>
              <a:t>docker network ls -f driver=bridge</a:t>
            </a:r>
          </a:p>
          <a:p>
            <a:r>
              <a:rPr lang="en-US" dirty="0"/>
              <a:t>docker network ls --format "{{.ID}}: {{.Driver}}"</a:t>
            </a:r>
          </a:p>
          <a:p>
            <a:r>
              <a:rPr lang="en-US" dirty="0"/>
              <a:t>docker network inspect "</a:t>
            </a:r>
            <a:r>
              <a:rPr lang="en-US" dirty="0" err="1"/>
              <a:t>networkid</a:t>
            </a:r>
            <a:r>
              <a:rPr lang="en-US" dirty="0"/>
              <a:t>"</a:t>
            </a:r>
          </a:p>
          <a:p>
            <a:r>
              <a:rPr lang="en-US" dirty="0"/>
              <a:t>docker network create "</a:t>
            </a:r>
            <a:r>
              <a:rPr lang="en-US" dirty="0" err="1"/>
              <a:t>networkname</a:t>
            </a:r>
            <a:r>
              <a:rPr lang="en-US" dirty="0"/>
              <a:t>"</a:t>
            </a:r>
          </a:p>
          <a:p>
            <a:r>
              <a:rPr lang="en-US" dirty="0"/>
              <a:t>docker network create -d bridge "</a:t>
            </a:r>
            <a:r>
              <a:rPr lang="en-US" dirty="0" err="1"/>
              <a:t>networkname</a:t>
            </a:r>
            <a:r>
              <a:rPr lang="en-US" dirty="0"/>
              <a:t>“</a:t>
            </a:r>
          </a:p>
          <a:p>
            <a:r>
              <a:rPr lang="en-US" dirty="0"/>
              <a:t>docker network rm “</a:t>
            </a:r>
            <a:r>
              <a:rPr lang="en-US" dirty="0" err="1"/>
              <a:t>networkname</a:t>
            </a:r>
            <a:r>
              <a:rPr lang="en-US" dirty="0"/>
              <a:t>”</a:t>
            </a:r>
          </a:p>
          <a:p>
            <a:r>
              <a:rPr lang="en-US" dirty="0"/>
              <a:t>docker network 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"</a:t>
            </a:r>
          </a:p>
          <a:p>
            <a:r>
              <a:rPr lang="en-US" dirty="0"/>
              <a:t>docker container run -d --name "</a:t>
            </a:r>
            <a:r>
              <a:rPr lang="en-US" dirty="0" err="1"/>
              <a:t>nameofcontainer</a:t>
            </a:r>
            <a:r>
              <a:rPr lang="en-US" dirty="0"/>
              <a:t>" --network "</a:t>
            </a:r>
            <a:r>
              <a:rPr lang="en-US" dirty="0" err="1"/>
              <a:t>networkname</a:t>
            </a:r>
            <a:r>
              <a:rPr lang="en-US" dirty="0"/>
              <a:t>" image</a:t>
            </a:r>
          </a:p>
          <a:p>
            <a:r>
              <a:rPr lang="en-US" dirty="0"/>
              <a:t>docker network disconnect "</a:t>
            </a:r>
            <a:r>
              <a:rPr lang="en-US" dirty="0" err="1"/>
              <a:t>networkname</a:t>
            </a:r>
            <a:r>
              <a:rPr lang="en-US" dirty="0"/>
              <a:t>" "</a:t>
            </a:r>
            <a:r>
              <a:rPr lang="en-US" dirty="0" err="1"/>
              <a:t>containername</a:t>
            </a:r>
            <a:r>
              <a:rPr lang="en-US" dirty="0"/>
              <a:t>“</a:t>
            </a:r>
          </a:p>
          <a:p>
            <a:r>
              <a:rPr lang="en-US" dirty="0"/>
              <a:t>Docker exec –it nginx1 bash</a:t>
            </a:r>
          </a:p>
          <a:p>
            <a:r>
              <a:rPr lang="en-US" dirty="0"/>
              <a:t> apt-get update</a:t>
            </a:r>
          </a:p>
          <a:p>
            <a:r>
              <a:rPr lang="en-US" dirty="0"/>
              <a:t> apt-get install </a:t>
            </a:r>
            <a:r>
              <a:rPr lang="en-US" dirty="0" err="1"/>
              <a:t>iputils</a:t>
            </a:r>
            <a:r>
              <a:rPr lang="en-US" dirty="0"/>
              <a:t>-ping</a:t>
            </a:r>
          </a:p>
          <a:p>
            <a:r>
              <a:rPr lang="en-US" dirty="0"/>
              <a:t>docker exec -it “nginx2" ping “nginx3"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96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Docker has a built in DNS server that helps the containers to resolve each other using the container name.</a:t>
            </a:r>
          </a:p>
          <a:p>
            <a:r>
              <a:rPr lang="en-US" dirty="0"/>
              <a:t>Bridge</a:t>
            </a:r>
          </a:p>
          <a:p>
            <a:r>
              <a:rPr lang="en-US" dirty="0"/>
              <a:t>None</a:t>
            </a:r>
          </a:p>
          <a:p>
            <a:r>
              <a:rPr lang="en-US" dirty="0"/>
              <a:t>Host</a:t>
            </a:r>
            <a:br>
              <a:rPr lang="en-US" dirty="0"/>
            </a:br>
            <a:r>
              <a:rPr lang="en-US" dirty="0"/>
              <a:t>Built in DNS server always runs at </a:t>
            </a:r>
            <a:r>
              <a:rPr lang="en-US" dirty="0" err="1"/>
              <a:t>addr</a:t>
            </a:r>
            <a:r>
              <a:rPr lang="en-US" dirty="0"/>
              <a:t> 127.0.0.11.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265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https://docs.docker.com/compose/wordpress/</a:t>
            </a:r>
          </a:p>
          <a:p>
            <a:r>
              <a:rPr lang="en-US" dirty="0"/>
              <a:t>  nano docker-</a:t>
            </a:r>
            <a:r>
              <a:rPr lang="en-US" dirty="0" err="1"/>
              <a:t>compose.yaml</a:t>
            </a:r>
            <a:endParaRPr lang="en-US" dirty="0"/>
          </a:p>
          <a:p>
            <a:r>
              <a:rPr lang="en-US" dirty="0"/>
              <a:t>  docker-compose up –d </a:t>
            </a:r>
          </a:p>
          <a:p>
            <a:endParaRPr lang="en-US" dirty="0"/>
          </a:p>
          <a:p>
            <a:r>
              <a:rPr lang="en-US" dirty="0"/>
              <a:t>RUN commands always executes in a new layer and creates a new image layer. </a:t>
            </a:r>
            <a:r>
              <a:rPr lang="en-US" dirty="0" err="1"/>
              <a:t>Eg</a:t>
            </a:r>
            <a:r>
              <a:rPr lang="en-US" dirty="0"/>
              <a:t>: RUN apt-get install </a:t>
            </a:r>
            <a:r>
              <a:rPr lang="en-US" dirty="0" err="1"/>
              <a:t>mysql</a:t>
            </a:r>
            <a:r>
              <a:rPr lang="en-US" dirty="0"/>
              <a:t> , it is often used for installing software packages and applications.</a:t>
            </a:r>
          </a:p>
          <a:p>
            <a:endParaRPr lang="en-US" dirty="0"/>
          </a:p>
          <a:p>
            <a:r>
              <a:rPr lang="en-US" dirty="0"/>
              <a:t>CMD commands allows to sets default command and/or parameter. This will be executed if you run a particular container without specifying some command, which can be overwritten from command line when docker container runs.</a:t>
            </a:r>
          </a:p>
          <a:p>
            <a:endParaRPr lang="en-US" dirty="0"/>
          </a:p>
          <a:p>
            <a:r>
              <a:rPr lang="en-US" dirty="0"/>
              <a:t>ENTRYPOINT looks similar to CMD , however it configures a container that will run as an executable form.  If you want to run a container with the condition that a particular command is always executed, use ENTRYPOINT.</a:t>
            </a:r>
          </a:p>
          <a:p>
            <a:endParaRPr lang="en-US" dirty="0"/>
          </a:p>
          <a:p>
            <a:r>
              <a:rPr lang="en-US" dirty="0"/>
              <a:t>https://github.com/vikas99341/Docker-Compose-nodeJs-MongoDB-Nginx--.git</a:t>
            </a:r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CMD echo “Hello World ”</a:t>
            </a:r>
          </a:p>
          <a:p>
            <a:r>
              <a:rPr lang="en-US" dirty="0"/>
              <a:t> docker build –t &lt;name&gt; .  == &gt; docker run –it &lt;name&gt; == &gt; docker run –it &lt;name&gt;  </a:t>
            </a:r>
            <a:r>
              <a:rPr lang="en-US" dirty="0" err="1"/>
              <a:t>sh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Dockerfile</a:t>
            </a:r>
            <a:r>
              <a:rPr lang="en-US" dirty="0"/>
              <a:t>:</a:t>
            </a:r>
          </a:p>
          <a:p>
            <a:r>
              <a:rPr lang="en-US" dirty="0"/>
              <a:t>=======</a:t>
            </a:r>
          </a:p>
          <a:p>
            <a:r>
              <a:rPr lang="en-US" dirty="0"/>
              <a:t>FROM alpine</a:t>
            </a:r>
          </a:p>
          <a:p>
            <a:r>
              <a:rPr lang="en-US" dirty="0"/>
              <a:t>ENTRYPOINT [“/bin/echo”, “Hello”]</a:t>
            </a:r>
          </a:p>
          <a:p>
            <a:r>
              <a:rPr lang="en-US" dirty="0"/>
              <a:t>CMD [“World ”]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docker build –t &lt;name&gt; . == &gt; docker run –it &lt;name&gt;  </a:t>
            </a:r>
            <a:r>
              <a:rPr lang="en-US" dirty="0" err="1"/>
              <a:t>vikas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818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Earlier we saw how to deploy a stack using docker run command. You could use the docker run command if you wanted to deploy a test container of some kind. Instead of running separate 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dockerrun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commands a better way to do this is to define your configuration in a docker-compose file. A docker compose file is a file in YAML format were you define the different services involved in your application such as web, database, messaging, orchestration etc.  Once the file is defined, running the docker-compose up command will bring up the stack.</a:t>
            </a:r>
          </a:p>
          <a:p>
            <a:r>
              <a:rPr lang="en-US" sz="1800" b="0" i="0" u="none" strike="noStrike" baseline="0" dirty="0">
                <a:latin typeface="Calibri" panose="020F0502020204030204" pitchFamily="34" charset="0"/>
              </a:rPr>
              <a:t>45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5524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924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772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159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Docker is a lightweight ,stand-alone, executable package of</a:t>
            </a:r>
            <a:r>
              <a:rPr lang="en-US" baseline="0" dirty="0"/>
              <a:t> a piece of software that includes everything needed to run it : code ,run time, system tools, system libraries ,settings .</a:t>
            </a:r>
            <a:r>
              <a:rPr lang="en-US" dirty="0"/>
              <a:t> These</a:t>
            </a:r>
            <a:r>
              <a:rPr lang="en-US" baseline="0" dirty="0"/>
              <a:t> are ideal to run all major </a:t>
            </a:r>
            <a:r>
              <a:rPr lang="en-US" baseline="0" dirty="0" err="1"/>
              <a:t>linux</a:t>
            </a:r>
            <a:r>
              <a:rPr lang="en-US" baseline="0" dirty="0"/>
              <a:t> , windows ,VM or any cloud .Containers isolate application from one another and from the underlying infrastructure ,Hence secure to use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8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Docker container is next step to VM .</a:t>
            </a:r>
          </a:p>
          <a:p>
            <a:br>
              <a:rPr lang="en-US" baseline="0" dirty="0"/>
            </a:br>
            <a:r>
              <a:rPr lang="en-US" baseline="0" dirty="0"/>
              <a:t>Container image is a light weight, stand-alone, executable package of a piece of software that includes everything needed to run it : code ,runtime , system tools ,system libraries, settings.</a:t>
            </a:r>
          </a:p>
          <a:p>
            <a:r>
              <a:rPr lang="en-US" baseline="0" dirty="0"/>
              <a:t>Available for both Linux and windows-based app, containerized software will run the same , regardless of the environment .</a:t>
            </a:r>
          </a:p>
          <a:p>
            <a:endParaRPr lang="en-US" baseline="0" dirty="0"/>
          </a:p>
          <a:p>
            <a:r>
              <a:rPr lang="en-US" baseline="0" dirty="0"/>
              <a:t>Template/Blueprint to create a environment of your choice .Contains everything which your app needs in read only mode .</a:t>
            </a:r>
          </a:p>
          <a:p>
            <a:endParaRPr lang="en-US" baseline="0" dirty="0"/>
          </a:p>
          <a:p>
            <a:r>
              <a:rPr lang="en-US" baseline="0" dirty="0"/>
              <a:t>The Runtime instance of this image is usually called container.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01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3069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is a static file by running which you get a container .</a:t>
            </a:r>
          </a:p>
          <a:p>
            <a:endParaRPr lang="en-US" dirty="0"/>
          </a:p>
          <a:p>
            <a:endParaRPr lang="en-US" baseline="0" dirty="0"/>
          </a:p>
          <a:p>
            <a:r>
              <a:rPr lang="en-US" baseline="0" dirty="0"/>
              <a:t>Image : The basis of docker container .The content at rest .</a:t>
            </a:r>
          </a:p>
          <a:p>
            <a:r>
              <a:rPr lang="en-US" baseline="0" dirty="0"/>
              <a:t>Container : Image when it’s running .The standard unit for app service .</a:t>
            </a:r>
          </a:p>
          <a:p>
            <a:r>
              <a:rPr lang="en-US" baseline="0" dirty="0"/>
              <a:t>Engine : The software that executes command for containers .Can be clustered together .Networking and volumes are part of this engine 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11E937E-11B7-420B-9A90-5C9D1B07A4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883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8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45601-1B3D-4416-9058-7AF0524329E1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43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D3EA5B-A1F4-40D3-B8D0-85F1C5D72978}" type="datetime1">
              <a:rPr lang="fr-FR" smtClean="0"/>
              <a:t>03/12/2025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275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E7896-7852-422A-A56B-ADA93EC9ED15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90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E8BCC-C26E-417F-96FE-9699DEFD8C94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48495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4C07F1-7B33-48F0-A348-978D74FB22FD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828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1D0C7-690A-466E-8496-4BA70E23CE2A}" type="datetime1">
              <a:rPr lang="fr-FR" smtClean="0"/>
              <a:t>03/12/2025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2413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4BECA-C0D4-4CF7-A186-051FF33481DF}" type="datetime1">
              <a:rPr lang="fr-FR" smtClean="0"/>
              <a:t>03/12/2025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6529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F6A47-911B-4E3C-9374-CFB26102FACB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880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CD078-1AC3-4B03-966E-288DC8056977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396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4" y="1073235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DAB9F-C474-4CEB-81CC-BDC12B84EFCA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4630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6113692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CDB05B2-58A2-44B6-8569-9B5CC96EB0A1}" type="datetime1">
              <a:rPr lang="fr-FR" smtClean="0"/>
              <a:t>03/12/2025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1F0DAE-4269-48DD-BA61-9040EF637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 dirty="0" err="1"/>
              <a:t>Text</a:t>
            </a:r>
            <a:r>
              <a:rPr lang="fr-FR" dirty="0"/>
              <a:t> on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BC41F0E-EC30-4D2A-AA16-7B987E32A16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137" y="1744980"/>
            <a:ext cx="10751504" cy="4389120"/>
          </a:xfrm>
        </p:spPr>
        <p:txBody>
          <a:bodyPr/>
          <a:lstStyle>
            <a:lvl1pPr marL="355600" indent="-355600">
              <a:defRPr>
                <a:solidFill>
                  <a:schemeClr val="tx1"/>
                </a:solidFill>
              </a:defRPr>
            </a:lvl1pPr>
            <a:lvl2pPr marL="630238" indent="-274638">
              <a:defRPr>
                <a:solidFill>
                  <a:schemeClr val="tx1"/>
                </a:solidFill>
              </a:defRPr>
            </a:lvl2pPr>
            <a:lvl3pPr marL="720725" indent="0">
              <a:defRPr>
                <a:solidFill>
                  <a:schemeClr val="tx1"/>
                </a:solidFill>
              </a:defRPr>
            </a:lvl3pPr>
            <a:lvl4pPr marL="893763" indent="0"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716C531-2CFB-4E5B-8F66-A15176016C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41200" y="6337302"/>
            <a:ext cx="612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7C4A743-DB66-4EFB-B864-1EC6CA24C9CA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EF3019-6813-4BCE-8FD7-8BAD1DDCC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6000" y="6337302"/>
            <a:ext cx="3600000" cy="252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3150F9-E599-47C6-B00B-9E9475158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8" name="Rectangle 7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1" name="ZoneTexte 10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A3DB4B53-525D-494B-81B7-D3D6DB4A23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719137" y="981120"/>
            <a:ext cx="10751504" cy="360000"/>
          </a:xfrm>
        </p:spPr>
        <p:txBody>
          <a:bodyPr anchor="t"/>
          <a:lstStyle>
            <a:lvl1pPr marL="0" indent="0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subtitle</a:t>
            </a:r>
            <a:r>
              <a:rPr lang="fr-FR" noProof="0" dirty="0"/>
              <a:t> style</a:t>
            </a:r>
          </a:p>
        </p:txBody>
      </p:sp>
      <p:sp>
        <p:nvSpPr>
          <p:cNvPr id="17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817015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endParaRPr lang="fr-FR" noProof="0" dirty="0"/>
          </a:p>
          <a:p>
            <a:pPr lvl="0"/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EA03CC5-6CDA-4B35-AB0C-A57DD6A90E2C}" type="datetime1">
              <a:rPr lang="fr-FR" smtClean="0"/>
              <a:t>03/12/2025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number</a:t>
            </a:r>
            <a:endParaRPr lang="fr-FR" sz="12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646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Back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6113692"/>
          </a:xfrm>
          <a:prstGeom prst="rect">
            <a:avLst/>
          </a:prstGeom>
        </p:spPr>
      </p:pic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ABD3B-4902-4044-AF74-8BB4B6303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0AB734D-96AD-49DC-B158-E59CE629F34E}" type="datetime1">
              <a:rPr lang="fr-FR" smtClean="0"/>
              <a:t>03/12/2025</a:t>
            </a:fld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4E83E7-4CF8-40EA-B56F-05E4A503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8" name="ZoneTexte 17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38" name="Titre 1">
            <a:extLst>
              <a:ext uri="{FF2B5EF4-FFF2-40B4-BE49-F238E27FC236}">
                <a16:creationId xmlns:a16="http://schemas.microsoft.com/office/drawing/2014/main" id="{2A05F2E9-0514-4CF2-B6ED-CD31C493C1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8623" y="1706796"/>
            <a:ext cx="7806811" cy="612000"/>
          </a:xfrm>
        </p:spPr>
        <p:txBody>
          <a:bodyPr anchor="t"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9" name="Espace réservé du contenu 2">
            <a:extLst>
              <a:ext uri="{FF2B5EF4-FFF2-40B4-BE49-F238E27FC236}">
                <a16:creationId xmlns:a16="http://schemas.microsoft.com/office/drawing/2014/main" id="{D2F2C921-3C6C-48BB-816E-2BA34238BA5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19931" y="3290094"/>
            <a:ext cx="2844000" cy="108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800" b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800" b="0">
                <a:solidFill>
                  <a:schemeClr val="bg1"/>
                </a:solidFill>
              </a:defRPr>
            </a:lvl2pPr>
            <a:lvl3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3pPr>
            <a:lvl4pPr marL="538163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4pPr>
            <a:lvl5pPr marL="198000" indent="0">
              <a:spcBef>
                <a:spcPts val="0"/>
              </a:spcBef>
              <a:buFont typeface="Arial" panose="020B0604020202020204" pitchFamily="34" charset="0"/>
              <a:buNone/>
              <a:defRPr sz="800" b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 dirty="0" err="1"/>
              <a:t>Text</a:t>
            </a:r>
            <a:r>
              <a:rPr lang="fr-FR" dirty="0"/>
              <a:t> on </a:t>
            </a:r>
            <a:r>
              <a:rPr lang="fr-FR" dirty="0" err="1"/>
              <a:t>several</a:t>
            </a:r>
            <a:r>
              <a:rPr lang="fr-FR" dirty="0"/>
              <a:t> </a:t>
            </a:r>
            <a:r>
              <a:rPr lang="fr-FR" dirty="0" err="1"/>
              <a:t>lines</a:t>
            </a:r>
            <a:r>
              <a:rPr lang="fr-FR" dirty="0"/>
              <a:t>.</a:t>
            </a:r>
          </a:p>
        </p:txBody>
      </p:sp>
      <p:cxnSp>
        <p:nvCxnSpPr>
          <p:cNvPr id="48" name="Connecteur droit 47">
            <a:extLst>
              <a:ext uri="{FF2B5EF4-FFF2-40B4-BE49-F238E27FC236}">
                <a16:creationId xmlns:a16="http://schemas.microsoft.com/office/drawing/2014/main" id="{8832A72E-DA14-460B-8E61-E5027E89EF4F}"/>
              </a:ext>
            </a:extLst>
          </p:cNvPr>
          <p:cNvCxnSpPr>
            <a:cxnSpLocks/>
          </p:cNvCxnSpPr>
          <p:nvPr userDrawn="1"/>
        </p:nvCxnSpPr>
        <p:spPr>
          <a:xfrm>
            <a:off x="719138" y="2512219"/>
            <a:ext cx="721518" cy="0"/>
          </a:xfrm>
          <a:prstGeom prst="line">
            <a:avLst/>
          </a:prstGeom>
          <a:noFill/>
          <a:ln w="3810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31100547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1A07FCF-67EF-4538-92A7-A2282F6CE6BF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5299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A0811-0EFA-48E8-B127-6052823CD75C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25144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A02AD-A2B8-46B0-B706-C37DCB0C127D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5003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775FB-9BAD-4403-8B4B-CD168AD19060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531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A40BB-E899-46A3-BB40-052D4D7642F7}" type="datetime1">
              <a:rPr lang="fr-FR" smtClean="0"/>
              <a:t>03/12/2025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61350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A2AFB-0D8D-4556-A6B3-BE67330CE22A}" type="datetime1">
              <a:rPr lang="fr-FR" smtClean="0"/>
              <a:t>03/12/2025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51361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DC5141-7782-46F7-94A6-9B69B5784086}" type="datetime1">
              <a:rPr lang="fr-FR" smtClean="0"/>
              <a:t>03/12/2025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82565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F58F9-B1E1-4B4E-BE65-708E024D4635}" type="datetime1">
              <a:rPr lang="fr-FR" smtClean="0"/>
              <a:t>03/12/2025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7149895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F4C94-09E9-4F2B-8F54-04EEECDC89C9}" type="datetime1">
              <a:rPr lang="fr-FR" smtClean="0"/>
              <a:t>03/12/2025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40618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D60DBA-7726-496C-B8E6-FFCE5F3B1D60}" type="datetime1">
              <a:rPr lang="fr-FR" smtClean="0"/>
              <a:t>03/12/2025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350232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5D920-83C6-4DE9-B35D-A528D0032D45}" type="datetime1">
              <a:rPr lang="fr-FR" smtClean="0"/>
              <a:t>03/12/2025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1381747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2725-E1EB-4FB5-BCEC-6137EE72FCED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242408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93D14-2427-4FEF-B5DA-440E2177B878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57104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7234B8-A0FE-4259-BB55-5A10C8E53CF7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441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07651-55A9-4F6D-BF87-ECCF54F4004C}" type="datetime1">
              <a:rPr lang="fr-FR" smtClean="0"/>
              <a:t>03/12/2025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9455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43A73-1B7F-481E-A86A-AE58C498A142}" type="datetime1">
              <a:rPr lang="fr-FR" smtClean="0"/>
              <a:t>03/12/2025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050431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E38C3-B4A6-47C9-B6A4-FC7C28442A51}" type="datetime1">
              <a:rPr lang="fr-FR" smtClean="0"/>
              <a:t>03/12/2025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42825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A0E46969-3EB6-4631-8A35-61D5A8A2F1FF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948493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E9FE1B31-9A2C-4994-BEE1-ED8804325023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06747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ummary_Large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Espace réservé pour une image  2">
            <a:extLst>
              <a:ext uri="{FF2B5EF4-FFF2-40B4-BE49-F238E27FC236}">
                <a16:creationId xmlns:a16="http://schemas.microsoft.com/office/drawing/2014/main" id="{EC36A585-7370-41B5-873A-8B80E3E462EB}"/>
              </a:ext>
            </a:extLst>
          </p:cNvPr>
          <p:cNvSpPr>
            <a:spLocks noGrp="1"/>
          </p:cNvSpPr>
          <p:nvPr>
            <p:ph type="pic" idx="24"/>
          </p:nvPr>
        </p:nvSpPr>
        <p:spPr>
          <a:xfrm>
            <a:off x="0" y="0"/>
            <a:ext cx="12192000" cy="6105600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4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880707" y="1301230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01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6A8B759-497C-4697-9044-0239F90C09BB}" type="datetime1">
              <a:rPr lang="fr-FR" smtClean="0"/>
              <a:t>03/12/2025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41134" y="1301230"/>
            <a:ext cx="4729506" cy="621525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4" name="Espace réservé du texte 2">
            <a:extLst>
              <a:ext uri="{FF2B5EF4-FFF2-40B4-BE49-F238E27FC236}">
                <a16:creationId xmlns:a16="http://schemas.microsoft.com/office/drawing/2014/main" id="{A4F7D656-C6A7-4E40-8463-1DA89AD8787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880707" y="1925594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02</a:t>
            </a:r>
          </a:p>
        </p:txBody>
      </p:sp>
      <p:sp>
        <p:nvSpPr>
          <p:cNvPr id="15" name="Espace réservé du texte 10">
            <a:extLst>
              <a:ext uri="{FF2B5EF4-FFF2-40B4-BE49-F238E27FC236}">
                <a16:creationId xmlns:a16="http://schemas.microsoft.com/office/drawing/2014/main" id="{FCD24ADA-4EC4-4D0D-9A45-04018346B89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741134" y="1922755"/>
            <a:ext cx="4729506" cy="621984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6" name="Espace réservé du texte 2">
            <a:extLst>
              <a:ext uri="{FF2B5EF4-FFF2-40B4-BE49-F238E27FC236}">
                <a16:creationId xmlns:a16="http://schemas.microsoft.com/office/drawing/2014/main" id="{1077578B-007D-4CE7-BBC2-92FD4954E069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5880707" y="2549958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03</a:t>
            </a:r>
          </a:p>
        </p:txBody>
      </p:sp>
      <p:sp>
        <p:nvSpPr>
          <p:cNvPr id="17" name="Espace réservé du texte 10">
            <a:extLst>
              <a:ext uri="{FF2B5EF4-FFF2-40B4-BE49-F238E27FC236}">
                <a16:creationId xmlns:a16="http://schemas.microsoft.com/office/drawing/2014/main" id="{D9DC529F-0935-48DF-BEAC-4AE83F94E0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1134" y="2544740"/>
            <a:ext cx="4729506" cy="6219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8" name="Espace réservé du texte 2">
            <a:extLst>
              <a:ext uri="{FF2B5EF4-FFF2-40B4-BE49-F238E27FC236}">
                <a16:creationId xmlns:a16="http://schemas.microsoft.com/office/drawing/2014/main" id="{339BA69C-B1C0-479F-9F80-102E4524E735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5880707" y="3174322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04</a:t>
            </a:r>
          </a:p>
        </p:txBody>
      </p:sp>
      <p:sp>
        <p:nvSpPr>
          <p:cNvPr id="19" name="Espace réservé du texte 10">
            <a:extLst>
              <a:ext uri="{FF2B5EF4-FFF2-40B4-BE49-F238E27FC236}">
                <a16:creationId xmlns:a16="http://schemas.microsoft.com/office/drawing/2014/main" id="{DF0D3D75-8DB2-4B18-9B7D-73BAF2D0D5D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1134" y="3174323"/>
            <a:ext cx="4729506" cy="614382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20" name="Espace réservé du texte 2">
            <a:extLst>
              <a:ext uri="{FF2B5EF4-FFF2-40B4-BE49-F238E27FC236}">
                <a16:creationId xmlns:a16="http://schemas.microsoft.com/office/drawing/2014/main" id="{9261F303-D033-4A3A-9F3D-70FE683684C3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5880707" y="3798686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05</a:t>
            </a:r>
          </a:p>
        </p:txBody>
      </p:sp>
      <p:sp>
        <p:nvSpPr>
          <p:cNvPr id="21" name="Espace réservé du texte 10">
            <a:extLst>
              <a:ext uri="{FF2B5EF4-FFF2-40B4-BE49-F238E27FC236}">
                <a16:creationId xmlns:a16="http://schemas.microsoft.com/office/drawing/2014/main" id="{E5DDF2DF-5619-4DC5-A488-D73DA10050A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741134" y="3796306"/>
            <a:ext cx="4729506" cy="614381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22" name="Espace réservé du texte 2">
            <a:extLst>
              <a:ext uri="{FF2B5EF4-FFF2-40B4-BE49-F238E27FC236}">
                <a16:creationId xmlns:a16="http://schemas.microsoft.com/office/drawing/2014/main" id="{12FB7891-B5C9-49E2-B6B5-598576E6F4B4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5880707" y="4423049"/>
            <a:ext cx="792000" cy="612000"/>
          </a:xfrm>
        </p:spPr>
        <p:txBody>
          <a:bodyPr anchor="b"/>
          <a:lstStyle>
            <a:lvl1pPr marL="0" indent="0">
              <a:buNone/>
              <a:defRPr sz="4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/>
              <a:t>06</a:t>
            </a:r>
          </a:p>
        </p:txBody>
      </p:sp>
      <p:sp>
        <p:nvSpPr>
          <p:cNvPr id="23" name="Espace réservé du texte 10">
            <a:extLst>
              <a:ext uri="{FF2B5EF4-FFF2-40B4-BE49-F238E27FC236}">
                <a16:creationId xmlns:a16="http://schemas.microsoft.com/office/drawing/2014/main" id="{38E77CF1-DFAE-450B-87C3-BACBCFD912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1134" y="4418289"/>
            <a:ext cx="4729506" cy="614380"/>
          </a:xfrm>
        </p:spPr>
        <p:txBody>
          <a:bodyPr anchor="ctr" anchorCtr="0"/>
          <a:lstStyle>
            <a:lvl1pPr marL="0" indent="0">
              <a:buNone/>
              <a:defRPr sz="1500" b="1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2"/>
                </a:solidFill>
              </a:defRPr>
            </a:lvl2pPr>
            <a:lvl3pPr>
              <a:defRPr sz="1500">
                <a:solidFill>
                  <a:schemeClr val="bg2"/>
                </a:solidFill>
              </a:defRPr>
            </a:lvl3pPr>
            <a:lvl4pPr>
              <a:defRPr sz="1500">
                <a:solidFill>
                  <a:schemeClr val="bg2"/>
                </a:solidFill>
              </a:defRPr>
            </a:lvl4pPr>
            <a:lvl5pPr>
              <a:defRPr sz="1500">
                <a:solidFill>
                  <a:schemeClr val="bg2"/>
                </a:solidFill>
              </a:defRPr>
            </a:lvl5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24" name="Rectangle 23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25" name="ZoneTexte 24"/>
          <p:cNvSpPr txBox="1"/>
          <p:nvPr userDrawn="1"/>
        </p:nvSpPr>
        <p:spPr>
          <a:xfrm>
            <a:off x="841708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texts</a:t>
            </a:r>
            <a:endParaRPr lang="fr-FR" sz="1200" dirty="0"/>
          </a:p>
        </p:txBody>
      </p:sp>
      <p:sp>
        <p:nvSpPr>
          <p:cNvPr id="26" name="Rectangle 25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27" name="Rectangle 26"/>
          <p:cNvSpPr/>
          <p:nvPr userDrawn="1"/>
        </p:nvSpPr>
        <p:spPr>
          <a:xfrm>
            <a:off x="593137" y="-374907"/>
            <a:ext cx="252000" cy="25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cxnSp>
        <p:nvCxnSpPr>
          <p:cNvPr id="33" name="Connecteur droit 32"/>
          <p:cNvCxnSpPr/>
          <p:nvPr userDrawn="1"/>
        </p:nvCxnSpPr>
        <p:spPr>
          <a:xfrm>
            <a:off x="12465934" y="0"/>
            <a:ext cx="0" cy="65341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 userDrawn="1"/>
        </p:nvSpPr>
        <p:spPr>
          <a:xfrm>
            <a:off x="12526894" y="-86735"/>
            <a:ext cx="28366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change the background, </a:t>
            </a:r>
          </a:p>
          <a:p>
            <a:r>
              <a:rPr lang="en-US" sz="1200" dirty="0"/>
              <a:t>delete the current photo </a:t>
            </a:r>
          </a:p>
          <a:p>
            <a:r>
              <a:rPr lang="en-US" sz="1200" dirty="0"/>
              <a:t>and click on the icon </a:t>
            </a:r>
          </a:p>
          <a:p>
            <a:r>
              <a:rPr lang="en-US" sz="1200" dirty="0"/>
              <a:t>for the new image from your library.</a:t>
            </a:r>
          </a:p>
        </p:txBody>
      </p:sp>
      <p:sp>
        <p:nvSpPr>
          <p:cNvPr id="38" name="Titre 6">
            <a:extLst>
              <a:ext uri="{FF2B5EF4-FFF2-40B4-BE49-F238E27FC236}">
                <a16:creationId xmlns:a16="http://schemas.microsoft.com/office/drawing/2014/main" id="{B7A985A6-151F-4CB0-B805-7356FF1FA8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137" y="30480"/>
            <a:ext cx="10751503" cy="936000"/>
          </a:xfrm>
        </p:spPr>
        <p:txBody>
          <a:bodyPr anchor="b"/>
          <a:lstStyle>
            <a:lvl1pPr>
              <a:defRPr baseline="0"/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51471409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_ColorGradient_Whit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"/>
            <a:ext cx="11466576" cy="542544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138" y="788400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6" y="3785955"/>
            <a:ext cx="5475216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0B0C77F6-E4AE-4496-B76D-D2AF8FFF1815}"/>
              </a:ext>
            </a:extLst>
          </p:cNvPr>
          <p:cNvCxnSpPr>
            <a:cxnSpLocks/>
          </p:cNvCxnSpPr>
          <p:nvPr userDrawn="1"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3" name="Imag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6847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ver_Photo_Re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">
            <a:extLst>
              <a:ext uri="{FF2B5EF4-FFF2-40B4-BE49-F238E27FC236}">
                <a16:creationId xmlns:a16="http://schemas.microsoft.com/office/drawing/2014/main" id="{2BCE75D2-6C84-4F8F-9300-67E0175D0690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0" y="0"/>
            <a:ext cx="11473200" cy="5417345"/>
          </a:xfrm>
          <a:solidFill>
            <a:schemeClr val="bg1">
              <a:lumMod val="95000"/>
            </a:schemeClr>
          </a:solidFill>
        </p:spPr>
        <p:txBody>
          <a:bodyPr anchor="t"/>
          <a:lstStyle>
            <a:lvl1pPr marL="0" indent="0" algn="ctr">
              <a:buNone/>
              <a:defRPr sz="1400" b="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0C5EE01-F973-4120-91B8-34CAA765DB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9555" y="787079"/>
            <a:ext cx="6120000" cy="1980000"/>
          </a:xfrm>
        </p:spPr>
        <p:txBody>
          <a:bodyPr anchor="b"/>
          <a:lstStyle>
            <a:lvl1pPr algn="l"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br>
              <a:rPr lang="fr-FR" noProof="0" dirty="0"/>
            </a:br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0AEA671-FC71-4FFA-B81F-CABE73D6E49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9555" y="3785955"/>
            <a:ext cx="5475215" cy="540000"/>
          </a:xfrm>
        </p:spPr>
        <p:txBody>
          <a:bodyPr anchor="t"/>
          <a:lstStyle>
            <a:lvl1pPr marL="0" indent="0" algn="l">
              <a:buNone/>
              <a:defRPr sz="1400" b="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subtitle</a:t>
            </a:r>
            <a:r>
              <a:rPr lang="fr-FR" noProof="0" dirty="0"/>
              <a:t> style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-1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8" name="ZoneTexte 7"/>
          <p:cNvSpPr txBox="1"/>
          <p:nvPr userDrawn="1"/>
        </p:nvSpPr>
        <p:spPr>
          <a:xfrm>
            <a:off x="545702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text</a:t>
            </a:r>
            <a:endParaRPr lang="fr-FR" sz="120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293702" y="-374907"/>
            <a:ext cx="252000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pic>
        <p:nvPicPr>
          <p:cNvPr id="12" name="Imag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180" y="5767514"/>
            <a:ext cx="2990850" cy="744855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43" y="6021827"/>
            <a:ext cx="2705573" cy="371353"/>
          </a:xfrm>
          <a:prstGeom prst="rect">
            <a:avLst/>
          </a:prstGeom>
        </p:spPr>
      </p:pic>
      <p:cxnSp>
        <p:nvCxnSpPr>
          <p:cNvPr id="16" name="Connecteur droit 15"/>
          <p:cNvCxnSpPr/>
          <p:nvPr userDrawn="1"/>
        </p:nvCxnSpPr>
        <p:spPr>
          <a:xfrm>
            <a:off x="12465934" y="10160"/>
            <a:ext cx="0" cy="848995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 userDrawn="1"/>
        </p:nvSpPr>
        <p:spPr>
          <a:xfrm>
            <a:off x="12526894" y="-76575"/>
            <a:ext cx="2836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To change the cover image, </a:t>
            </a:r>
          </a:p>
          <a:p>
            <a:r>
              <a:rPr lang="en-US" sz="1200" dirty="0"/>
              <a:t>delete the current photo </a:t>
            </a:r>
          </a:p>
          <a:p>
            <a:r>
              <a:rPr lang="en-US" sz="1200" dirty="0"/>
              <a:t>and click on the icon </a:t>
            </a:r>
          </a:p>
          <a:p>
            <a:r>
              <a:rPr lang="en-US" sz="1200" dirty="0"/>
              <a:t>for the new image from your library.</a:t>
            </a:r>
          </a:p>
          <a:p>
            <a:r>
              <a:rPr lang="en-US" sz="1200" dirty="0"/>
              <a:t>Be sure to keep the white margin.</a:t>
            </a:r>
            <a:endParaRPr lang="fr-FR" sz="1200" dirty="0"/>
          </a:p>
        </p:txBody>
      </p:sp>
    </p:spTree>
    <p:extLst>
      <p:ext uri="{BB962C8B-B14F-4D97-AF65-F5344CB8AC3E}">
        <p14:creationId xmlns:p14="http://schemas.microsoft.com/office/powerpoint/2010/main" val="1133150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irstSeparator_ColorGradi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34B7DA-FA75-4149-8676-64791F4D66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18979" y="1116000"/>
            <a:ext cx="2880000" cy="1620000"/>
          </a:xfrm>
        </p:spPr>
        <p:txBody>
          <a:bodyPr anchor="ctr"/>
          <a:lstStyle>
            <a:lvl1pPr>
              <a:defRPr sz="13500" b="1">
                <a:solidFill>
                  <a:schemeClr val="tx2"/>
                </a:solidFill>
              </a:defRPr>
            </a:lvl1pPr>
          </a:lstStyle>
          <a:p>
            <a:r>
              <a:rPr lang="fr-FR" noProof="0" dirty="0"/>
              <a:t>NN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1BF3A9F-5739-4B40-A377-C403E92DB7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618979" y="2916076"/>
            <a:ext cx="4851661" cy="18000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endParaRPr lang="fr-FR" noProof="0" dirty="0"/>
          </a:p>
          <a:p>
            <a:pPr lvl="0"/>
            <a:r>
              <a:rPr lang="fr-FR" noProof="0" dirty="0"/>
              <a:t>master </a:t>
            </a:r>
            <a:r>
              <a:rPr lang="fr-FR" noProof="0" dirty="0" err="1"/>
              <a:t>title</a:t>
            </a:r>
            <a:r>
              <a:rPr lang="fr-FR" noProof="0" dirty="0"/>
              <a:t> style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E05C12A-6D66-4BD5-8AA3-E181C54F9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9726D1-0A97-475E-8679-A471180CC843}" type="datetime1">
              <a:rPr lang="fr-FR" smtClean="0"/>
              <a:t>03/12/2025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D9927BF-3057-4ED9-A027-6ED3E5944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E748F74-A8DF-40EA-847A-446CF8437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8C7A5F77-9A92-46CF-AF0E-296CA94F05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18979" y="4849847"/>
            <a:ext cx="4851661" cy="288000"/>
          </a:xfrm>
        </p:spPr>
        <p:txBody>
          <a:bodyPr/>
          <a:lstStyle>
            <a:lvl1pPr marL="0" indent="0">
              <a:buNone/>
              <a:defRPr sz="1400" b="0" cap="all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10" name="ZoneTexte 9"/>
          <p:cNvSpPr txBox="1"/>
          <p:nvPr userDrawn="1"/>
        </p:nvSpPr>
        <p:spPr>
          <a:xfrm>
            <a:off x="252000" y="-384054"/>
            <a:ext cx="40802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Color</a:t>
            </a:r>
            <a:r>
              <a:rPr lang="fr-FR" sz="1200" dirty="0"/>
              <a:t> of </a:t>
            </a:r>
            <a:r>
              <a:rPr lang="fr-FR" sz="1200" dirty="0" err="1"/>
              <a:t>number</a:t>
            </a:r>
            <a:endParaRPr lang="fr-FR" sz="1200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-374907"/>
            <a:ext cx="252000" cy="252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97"/>
          </a:p>
        </p:txBody>
      </p:sp>
      <p:sp>
        <p:nvSpPr>
          <p:cNvPr id="18" name="Rectangle 17"/>
          <p:cNvSpPr/>
          <p:nvPr userDrawn="1"/>
        </p:nvSpPr>
        <p:spPr>
          <a:xfrm>
            <a:off x="0" y="-1297"/>
            <a:ext cx="6089904" cy="6114312"/>
          </a:xfrm>
          <a:prstGeom prst="rect">
            <a:avLst/>
          </a:prstGeom>
          <a:gradFill flip="none" rotWithShape="1">
            <a:gsLst>
              <a:gs pos="50000">
                <a:schemeClr val="tx2"/>
              </a:gs>
              <a:gs pos="100000">
                <a:schemeClr val="bg2"/>
              </a:gs>
            </a:gsLst>
            <a:path path="circle">
              <a:fillToRect t="100000" r="100000"/>
            </a:path>
            <a:tileRect l="-100000" b="-100000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8491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DED7B-C8A6-4973-AEFC-F7DBDC661E50}" type="datetime1">
              <a:rPr lang="fr-FR" smtClean="0"/>
              <a:t>03/12/2025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468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CD8D6-8BC4-455B-AB95-312601FFF969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169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4C05B-2826-4C30-A769-D42C018E4F03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724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09E35-2080-4EA2-8D44-B89D2695A8DF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924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D4E6C-0B40-4D2D-B78E-C7795C12D691}" type="datetime1">
              <a:rPr lang="fr-FR" smtClean="0"/>
              <a:t>03/12/2025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592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2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2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image" Target="../media/image1.jpeg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theme" Target="../theme/theme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5939AC66-A83B-4BDF-B0EE-C80178540A8D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https://www.linkedin.com/in/nagaraj-manoharan-11011b50/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1E0C901E-641B-40ED-B433-F353017E0441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</a:p>
        </p:txBody>
      </p:sp>
    </p:spTree>
    <p:extLst>
      <p:ext uri="{BB962C8B-B14F-4D97-AF65-F5344CB8AC3E}">
        <p14:creationId xmlns:p14="http://schemas.microsoft.com/office/powerpoint/2010/main" val="121743131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70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20404A95-77BA-4706-8DBB-58D4E70D9929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1CD5FB2A-57CE-4D89-AEC9-647A611C6C01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2E1D5CD5-BA8A-45ED-83A0-1F94DFE2C51A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FD385261-4F61-4472-B679-AD15A031A4B1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66BC352A-4F48-452D-A639-37882C5BE661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8" r:id="rId2"/>
    <p:sldLayoutId id="2147483719" r:id="rId3"/>
    <p:sldLayoutId id="2147483718" r:id="rId4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7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8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F798E53-107F-468D-A86A-B9E27C8FB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137" y="349140"/>
            <a:ext cx="10751504" cy="936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3116353-A2DB-400D-836D-10B770C82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137" y="2185200"/>
            <a:ext cx="10751504" cy="39336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DD59078-F0EA-4B2B-B92A-CB1D0AA4F8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42021" y="6337302"/>
            <a:ext cx="612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>
                <a:solidFill>
                  <a:schemeClr val="tx1"/>
                </a:solidFill>
              </a:defRPr>
            </a:lvl1pPr>
          </a:lstStyle>
          <a:p>
            <a:fld id="{9F478CE4-3E89-4EFF-A53E-C20DDBF38DEC}" type="datetime1">
              <a:rPr lang="fr-FR" smtClean="0"/>
              <a:t>03/12/2025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6B74129-F7BE-4703-924F-ACEA71B25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26000" y="6337302"/>
            <a:ext cx="360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fr-FR"/>
              <a:t>https://www.linkedin.com/in/nagaraj-manoharan-11011b50/</a:t>
            </a:r>
            <a:endParaRPr lang="fr-FR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1B493F-9EAA-4161-9132-F480E263F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9137" y="6337302"/>
            <a:ext cx="360000" cy="25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lnSpc>
                <a:spcPct val="100000"/>
              </a:lnSpc>
              <a:defRPr sz="800" b="1">
                <a:solidFill>
                  <a:schemeClr val="tx1"/>
                </a:solidFill>
              </a:defRPr>
            </a:lvl1pPr>
          </a:lstStyle>
          <a:p>
            <a:fld id="{975A587B-5814-4D9B-9598-FE9CB954CB01}" type="slidenum">
              <a:rPr lang="fr-FR" smtClean="0"/>
              <a:pPr/>
              <a:t>‹#›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8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6B0C27F0-1CD5-4023-9E19-50062A6EA03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752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ts val="600"/>
        </a:spcBef>
        <a:buNone/>
        <a:defRPr sz="3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55600" indent="-3556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SzPct val="60000"/>
        <a:buFontTx/>
        <a:buBlip>
          <a:blip r:embed="rId4"/>
        </a:buBlip>
        <a:defRPr sz="18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69875" algn="l" defTabSz="914400" rtl="0" eaLnBrk="1" latinLnBrk="0" hangingPunct="1">
        <a:lnSpc>
          <a:spcPct val="100000"/>
        </a:lnSpc>
        <a:spcBef>
          <a:spcPts val="600"/>
        </a:spcBef>
        <a:buClr>
          <a:schemeClr val="tx1">
            <a:lumMod val="60000"/>
            <a:lumOff val="40000"/>
          </a:schemeClr>
        </a:buClr>
        <a:buSzPct val="40000"/>
        <a:buFontTx/>
        <a:buBlip>
          <a:blip r:embed="rId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19138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93763" indent="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980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3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3A36B323-40F1-4529-B551-A6AACB456F9C}" type="datetime1">
              <a:rPr lang="fr-FR" smtClean="0"/>
              <a:t>03/12/2025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https://www.linkedin.com/in/nagaraj-manoharan-11011b50/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900F9830-A677-4B10-BB92-D02B3797B377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Image 9">
            <a:extLst>
              <a:ext uri="{FF2B5EF4-FFF2-40B4-BE49-F238E27FC236}">
                <a16:creationId xmlns:a16="http://schemas.microsoft.com/office/drawing/2014/main" id="{08A813CE-D161-27E9-0A82-D47F1B6B0BA5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32" y="6268043"/>
            <a:ext cx="1587153" cy="395272"/>
          </a:xfrm>
          <a:prstGeom prst="rect">
            <a:avLst/>
          </a:prstGeom>
        </p:spPr>
      </p:pic>
      <p:sp>
        <p:nvSpPr>
          <p:cNvPr id="10" name="MSIPCMContentMarking" descr="{&quot;HashCode&quot;:-958172243,&quot;Placement&quot;:&quot;Footer&quot;,&quot;Top&quot;:520.8117,&quot;Left&quot;:0.0,&quot;SlideWidth&quot;:960,&quot;SlideHeight&quot;:540}">
            <a:extLst>
              <a:ext uri="{FF2B5EF4-FFF2-40B4-BE49-F238E27FC236}">
                <a16:creationId xmlns:a16="http://schemas.microsoft.com/office/drawing/2014/main" id="{5F446FAB-4407-46F3-575F-0D16EC98B52D}"/>
              </a:ext>
            </a:extLst>
          </p:cNvPr>
          <p:cNvSpPr txBox="1"/>
          <p:nvPr userDrawn="1"/>
        </p:nvSpPr>
        <p:spPr>
          <a:xfrm>
            <a:off x="0" y="6614309"/>
            <a:ext cx="1012128" cy="243691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900">
                <a:solidFill>
                  <a:srgbClr val="CF022B"/>
                </a:solidFill>
                <a:latin typeface="Tahoma" panose="020B0604030504040204" pitchFamily="34" charset="0"/>
              </a:rPr>
              <a:t>C2 - Restricted</a:t>
            </a:r>
            <a:endParaRPr lang="en-US" sz="900" dirty="0">
              <a:solidFill>
                <a:srgbClr val="CF022B"/>
              </a:solidFill>
              <a:latin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168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  <p:sldLayoutId id="2147483741" r:id="rId19"/>
    <p:sldLayoutId id="2147483742" r:id="rId20"/>
    <p:sldLayoutId id="2147483667" r:id="rId21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harn87/docker-training" TargetMode="External"/><Relationship Id="rId2" Type="http://schemas.openxmlformats.org/officeDocument/2006/relationships/hyperlink" Target="https://www.linkedin.com/in/nagaraj-manoharan-11011b50/" TargetMode="Externa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docs.docker.com/" TargetMode="Externa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79.png"/><Relationship Id="rId18" Type="http://schemas.openxmlformats.org/officeDocument/2006/relationships/image" Target="../media/image81.png"/><Relationship Id="rId26" Type="http://schemas.openxmlformats.org/officeDocument/2006/relationships/image" Target="../media/image85.png"/><Relationship Id="rId3" Type="http://schemas.openxmlformats.org/officeDocument/2006/relationships/image" Target="../media/image76.png"/><Relationship Id="rId21" Type="http://schemas.openxmlformats.org/officeDocument/2006/relationships/customXml" Target="../ink/ink10.xml"/><Relationship Id="rId7" Type="http://schemas.openxmlformats.org/officeDocument/2006/relationships/image" Target="../media/image760.png"/><Relationship Id="rId12" Type="http://schemas.openxmlformats.org/officeDocument/2006/relationships/customXml" Target="../ink/ink5.xml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0.png"/><Relationship Id="rId20" Type="http://schemas.openxmlformats.org/officeDocument/2006/relationships/image" Target="../media/image82.png"/><Relationship Id="rId29" Type="http://schemas.openxmlformats.org/officeDocument/2006/relationships/customXml" Target="../ink/ink15.xml"/><Relationship Id="rId1" Type="http://schemas.openxmlformats.org/officeDocument/2006/relationships/slideLayout" Target="../slideLayouts/slideLayout25.xml"/><Relationship Id="rId6" Type="http://schemas.openxmlformats.org/officeDocument/2006/relationships/customXml" Target="../ink/ink2.xml"/><Relationship Id="rId11" Type="http://schemas.openxmlformats.org/officeDocument/2006/relationships/image" Target="../media/image78.png"/><Relationship Id="rId24" Type="http://schemas.openxmlformats.org/officeDocument/2006/relationships/image" Target="../media/image84.png"/><Relationship Id="rId5" Type="http://schemas.openxmlformats.org/officeDocument/2006/relationships/image" Target="../media/image75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customXml" Target="../ink/ink14.xml"/><Relationship Id="rId10" Type="http://schemas.openxmlformats.org/officeDocument/2006/relationships/customXml" Target="../ink/ink4.xml"/><Relationship Id="rId19" Type="http://schemas.openxmlformats.org/officeDocument/2006/relationships/customXml" Target="../ink/ink9.xml"/><Relationship Id="rId4" Type="http://schemas.openxmlformats.org/officeDocument/2006/relationships/customXml" Target="../ink/ink1.xml"/><Relationship Id="rId9" Type="http://schemas.openxmlformats.org/officeDocument/2006/relationships/image" Target="../media/image77.png"/><Relationship Id="rId14" Type="http://schemas.openxmlformats.org/officeDocument/2006/relationships/customXml" Target="../ink/ink6.xml"/><Relationship Id="rId22" Type="http://schemas.openxmlformats.org/officeDocument/2006/relationships/image" Target="../media/image83.png"/><Relationship Id="rId27" Type="http://schemas.openxmlformats.org/officeDocument/2006/relationships/customXml" Target="../ink/ink1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399"/>
            <a:ext cx="9778650" cy="3059205"/>
          </a:xfrm>
        </p:spPr>
        <p:txBody>
          <a:bodyPr/>
          <a:lstStyle/>
          <a:p>
            <a:r>
              <a:rPr lang="fr-FR" dirty="0"/>
              <a:t>                 Docker </a:t>
            </a:r>
            <a:r>
              <a:rPr lang="fr-FR" dirty="0" err="1"/>
              <a:t>Overview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180114" y="4635794"/>
            <a:ext cx="7410203" cy="1349370"/>
          </a:xfrm>
        </p:spPr>
        <p:txBody>
          <a:bodyPr/>
          <a:lstStyle/>
          <a:p>
            <a:endParaRPr lang="fr-FR" b="1" dirty="0"/>
          </a:p>
          <a:p>
            <a:br>
              <a:rPr lang="fr-FR" b="1" dirty="0"/>
            </a:br>
            <a:r>
              <a:rPr lang="en-US" dirty="0">
                <a:hlinkClick r:id="rId2"/>
              </a:rPr>
              <a:t>Nagaraj Manoharan | LinkedIn</a:t>
            </a:r>
            <a:br>
              <a:rPr lang="en-US" dirty="0"/>
            </a:br>
            <a:br>
              <a:rPr lang="en-US" dirty="0"/>
            </a:br>
            <a:r>
              <a:rPr lang="en-US" dirty="0">
                <a:hlinkClick r:id="rId3"/>
              </a:rPr>
              <a:t>https://github.com/manoharn87/docker-training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223300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7367587" cy="19800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53D521-F0A0-47D7-AC8B-5935E2C01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2" y="1064928"/>
            <a:ext cx="11239500" cy="523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238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69007A-C645-4B1B-AD7A-0D7D56D45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880" y="985653"/>
            <a:ext cx="11214100" cy="529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973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7367587" cy="19800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683763-5346-4D5F-82FD-890FE3782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34"/>
          <a:stretch/>
        </p:blipFill>
        <p:spPr>
          <a:xfrm>
            <a:off x="359778" y="1005774"/>
            <a:ext cx="1147244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50965D-4BFC-48CE-B518-CCD3D6A65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08" y="1067082"/>
            <a:ext cx="11281558" cy="528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682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A35D9F-2231-4FD6-9DB7-FD41C33A52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175327"/>
            <a:ext cx="11290300" cy="5105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861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FEC4CE-6901-4E98-89EE-3A4F414F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2" y="1194955"/>
            <a:ext cx="11214100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4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92363DF-37F2-4432-AEC0-13AC83267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900" y="997527"/>
            <a:ext cx="11252200" cy="5397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4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137719-D44C-4393-A9DA-378334976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72" y="1326079"/>
            <a:ext cx="11126055" cy="505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1BDB96B-A257-436B-A8DF-934ED29A1488}"/>
              </a:ext>
            </a:extLst>
          </p:cNvPr>
          <p:cNvSpPr txBox="1"/>
          <p:nvPr/>
        </p:nvSpPr>
        <p:spPr>
          <a:xfrm>
            <a:off x="215045" y="304801"/>
            <a:ext cx="5842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>
                <a:solidFill>
                  <a:schemeClr val="tx2"/>
                </a:solidFill>
              </a:rPr>
              <a:t>DOCKER SYSTEM</a:t>
            </a:r>
          </a:p>
        </p:txBody>
      </p:sp>
    </p:spTree>
    <p:extLst>
      <p:ext uri="{BB962C8B-B14F-4D97-AF65-F5344CB8AC3E}">
        <p14:creationId xmlns:p14="http://schemas.microsoft.com/office/powerpoint/2010/main" val="1236171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" y="0"/>
            <a:ext cx="5283199" cy="540000"/>
          </a:xfrm>
        </p:spPr>
        <p:txBody>
          <a:bodyPr/>
          <a:lstStyle/>
          <a:p>
            <a:r>
              <a:rPr lang="fr-FR" dirty="0"/>
              <a:t>Docker Architecture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FE3058-A590-45AC-8380-4760EF774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20" y="1775030"/>
            <a:ext cx="10827959" cy="455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76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8887D5-0371-4783-85C8-733D19EF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30" y="1134753"/>
            <a:ext cx="11214100" cy="518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08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0B4F7-FA8A-6E79-0C26-810B63DEB0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20CF01-AE9E-B37B-3548-4E57B347D4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33A915-F9DD-9CEC-3EB8-F167A25B2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1900990" cy="672143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861B72D-D4DB-B8D0-3769-14CF133E6712}"/>
              </a:ext>
            </a:extLst>
          </p:cNvPr>
          <p:cNvSpPr/>
          <p:nvPr/>
        </p:nvSpPr>
        <p:spPr>
          <a:xfrm>
            <a:off x="9179626" y="5795158"/>
            <a:ext cx="2660073" cy="902525"/>
          </a:xfrm>
          <a:prstGeom prst="rect">
            <a:avLst/>
          </a:pr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861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87921C3-62B6-4755-ABE0-72750AEBF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0" y="1122877"/>
            <a:ext cx="11239500" cy="519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07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147B3-DB2F-0201-89BE-DDB772567E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138" y="78378"/>
            <a:ext cx="10035948" cy="269966"/>
          </a:xfrm>
        </p:spPr>
        <p:txBody>
          <a:bodyPr/>
          <a:lstStyle/>
          <a:p>
            <a:pPr algn="ctr"/>
            <a:r>
              <a:rPr lang="en-US" sz="1200" dirty="0">
                <a:hlinkClick r:id="rId2"/>
              </a:rPr>
              <a:t>https://</a:t>
            </a:r>
            <a:r>
              <a:rPr lang="en-US" sz="1200" dirty="0" err="1">
                <a:hlinkClick r:id="rId2"/>
              </a:rPr>
              <a:t>docs.docker.com</a:t>
            </a:r>
            <a:r>
              <a:rPr lang="en-US" sz="1200" dirty="0">
                <a:hlinkClick r:id="rId2"/>
              </a:rPr>
              <a:t>/</a:t>
            </a:r>
            <a:endParaRPr lang="en-US" sz="1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AC4A41-E1C2-92AC-3995-8EFA470ED9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F060EB-DFA2-8286-FAA6-2709ED2B9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85" y="1421082"/>
            <a:ext cx="11277600" cy="492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97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quare&#10;&#10;Description automatically generated">
            <a:extLst>
              <a:ext uri="{FF2B5EF4-FFF2-40B4-BE49-F238E27FC236}">
                <a16:creationId xmlns:a16="http://schemas.microsoft.com/office/drawing/2014/main" id="{09C42B15-D2A4-405F-B4D4-99976D2A6F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57" y="1186378"/>
            <a:ext cx="11074400" cy="515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6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55A2002-3A4B-44C1-9E91-F5323D65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50" y="1160978"/>
            <a:ext cx="112141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69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27A107-6388-43C0-B512-29893C0C2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79" y="1283030"/>
            <a:ext cx="11150599" cy="501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780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D8477DEA-E6CC-46FD-931E-B2089FC15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05" y="1329706"/>
            <a:ext cx="11099800" cy="498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22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7A9ECE0-82CD-42FF-AB31-CA9E2846F5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05" y="1248806"/>
            <a:ext cx="11176000" cy="510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10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93CFFD4-BAB2-47A2-A2D4-175DFBD10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07" y="1244108"/>
            <a:ext cx="11049000" cy="5095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246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5CAE52B-23AB-4E07-BECA-742FD65DA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97" y="257120"/>
            <a:ext cx="11154003" cy="2127359"/>
          </a:xfrm>
          <a:prstGeom prst="rect">
            <a:avLst/>
          </a:prstGeom>
        </p:spPr>
      </p:pic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4C35353-00F6-4484-B07D-2A8C180E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98" y="3616531"/>
            <a:ext cx="11154003" cy="26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701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4FEB168E-203C-481A-A83C-012A1C89C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60" y="1088077"/>
            <a:ext cx="11233371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761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/>
          <p:cNvPicPr>
            <a:picLocks noGrp="1" noChangeAspect="1"/>
          </p:cNvPicPr>
          <p:nvPr>
            <p:ph type="pic" idx="2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r="4"/>
          <a:stretch>
            <a:fillRect/>
          </a:stretch>
        </p:blipFill>
        <p:spPr>
          <a:xfrm>
            <a:off x="0" y="30480"/>
            <a:ext cx="12354632" cy="6895288"/>
          </a:xfrm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4000" dirty="0"/>
              <a:t>01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t>3</a:t>
            </a:fld>
            <a:endParaRPr lang="fr-FR" noProof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3"/>
          </p:nvPr>
        </p:nvSpPr>
        <p:spPr>
          <a:xfrm>
            <a:off x="6741134" y="1051757"/>
            <a:ext cx="4729506" cy="923837"/>
          </a:xfrm>
        </p:spPr>
        <p:txBody>
          <a:bodyPr/>
          <a:lstStyle/>
          <a:p>
            <a:r>
              <a:rPr lang="en-US" dirty="0"/>
              <a:t>    What is Docker ?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4000" dirty="0"/>
              <a:t>02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5"/>
          </p:nvPr>
        </p:nvSpPr>
        <p:spPr>
          <a:xfrm>
            <a:off x="6741134" y="2018233"/>
            <a:ext cx="4729506" cy="612000"/>
          </a:xfrm>
        </p:spPr>
        <p:txBody>
          <a:bodyPr>
            <a:normAutofit fontScale="25000" lnSpcReduction="20000"/>
          </a:bodyPr>
          <a:lstStyle/>
          <a:p>
            <a:r>
              <a:rPr lang="en-US" dirty="0"/>
              <a:t>    </a:t>
            </a:r>
          </a:p>
          <a:p>
            <a:r>
              <a:rPr lang="en-US" dirty="0"/>
              <a:t>    What is Container?</a:t>
            </a:r>
          </a:p>
          <a:p>
            <a:r>
              <a:rPr lang="en-US" dirty="0"/>
              <a:t>    Why do you need it &amp; what can it do ?</a:t>
            </a:r>
            <a:br>
              <a:rPr lang="en-US" dirty="0"/>
            </a:br>
            <a:r>
              <a:rPr lang="en-US" dirty="0"/>
              <a:t>     </a:t>
            </a:r>
          </a:p>
          <a:p>
            <a:r>
              <a:rPr lang="en-US" dirty="0"/>
              <a:t>   </a:t>
            </a:r>
          </a:p>
        </p:txBody>
      </p:sp>
      <p:sp>
        <p:nvSpPr>
          <p:cNvPr id="19" name="Espace réservé du texte 8"/>
          <p:cNvSpPr>
            <a:spLocks noGrp="1"/>
          </p:cNvSpPr>
          <p:nvPr>
            <p:ph type="body" idx="16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4000" dirty="0"/>
              <a:t>03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7"/>
          </p:nvPr>
        </p:nvSpPr>
        <p:spPr>
          <a:xfrm>
            <a:off x="6741134" y="2692895"/>
            <a:ext cx="5006366" cy="652463"/>
          </a:xfrm>
        </p:spPr>
        <p:txBody>
          <a:bodyPr>
            <a:normAutofit fontScale="25000" lnSpcReduction="20000"/>
          </a:bodyPr>
          <a:lstStyle/>
          <a:p>
            <a:r>
              <a:rPr lang="en-US" sz="6000" dirty="0"/>
              <a:t>    </a:t>
            </a:r>
          </a:p>
          <a:p>
            <a:r>
              <a:rPr lang="en-US" sz="6000" dirty="0"/>
              <a:t>    Run Docker containers  &amp; create a docker image</a:t>
            </a:r>
          </a:p>
          <a:p>
            <a:r>
              <a:rPr lang="en-US" sz="4900" dirty="0"/>
              <a:t>    </a:t>
            </a:r>
            <a:br>
              <a:rPr lang="en-US" sz="5600" dirty="0"/>
            </a:br>
            <a:r>
              <a:rPr lang="en-US" sz="5600" dirty="0"/>
              <a:t>    Networks in docker</a:t>
            </a:r>
            <a:br>
              <a:rPr lang="en-US" dirty="0"/>
            </a:br>
            <a:r>
              <a:rPr lang="en-US" dirty="0"/>
              <a:t>   </a:t>
            </a:r>
          </a:p>
        </p:txBody>
      </p:sp>
      <p:sp>
        <p:nvSpPr>
          <p:cNvPr id="11" name="Espace réservé du texte 10"/>
          <p:cNvSpPr>
            <a:spLocks noGrp="1"/>
          </p:cNvSpPr>
          <p:nvPr>
            <p:ph type="body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4000" dirty="0"/>
              <a:t>04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9"/>
          </p:nvPr>
        </p:nvSpPr>
        <p:spPr>
          <a:xfrm>
            <a:off x="6741134" y="3207025"/>
            <a:ext cx="4729506" cy="581679"/>
          </a:xfrm>
        </p:spPr>
        <p:txBody>
          <a:bodyPr/>
          <a:lstStyle/>
          <a:p>
            <a:r>
              <a:rPr lang="en-US" dirty="0"/>
              <a:t>   </a:t>
            </a:r>
            <a:br>
              <a:rPr lang="en-US" dirty="0"/>
            </a:br>
            <a:r>
              <a:rPr lang="en-US" dirty="0"/>
              <a:t>    Docker Volumes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2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4000" dirty="0"/>
              <a:t>05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    Docker concepts in Depth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idx="2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4000" dirty="0"/>
              <a:t>06</a:t>
            </a:r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    Docker compose &amp; Docker Swarm </a:t>
            </a:r>
          </a:p>
        </p:txBody>
      </p:sp>
      <p:sp>
        <p:nvSpPr>
          <p:cNvPr id="17" name="Titr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Topics to </a:t>
            </a:r>
            <a:r>
              <a:rPr lang="fr-FR" dirty="0" err="1">
                <a:solidFill>
                  <a:schemeClr val="bg1"/>
                </a:solidFill>
              </a:rPr>
              <a:t>be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covered</a:t>
            </a: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45999A9-D2C2-427C-BEBB-4DDD8AB6ED51}"/>
              </a:ext>
            </a:extLst>
          </p:cNvPr>
          <p:cNvGrpSpPr/>
          <p:nvPr/>
        </p:nvGrpSpPr>
        <p:grpSpPr>
          <a:xfrm>
            <a:off x="5387024" y="990849"/>
            <a:ext cx="6804976" cy="4056563"/>
            <a:chOff x="5387024" y="754369"/>
            <a:chExt cx="6804976" cy="423000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5C155CB3-9040-4980-B562-A701549AA7A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387024" y="773419"/>
              <a:ext cx="6804976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Connecteur droit 21">
              <a:extLst>
                <a:ext uri="{FF2B5EF4-FFF2-40B4-BE49-F238E27FC236}">
                  <a16:creationId xmlns:a16="http://schemas.microsoft.com/office/drawing/2014/main" id="{D8C02AD5-E302-42DE-A049-FE9475AD650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06072" y="754369"/>
              <a:ext cx="0" cy="423000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39B89-FE35-8A28-D0F2-145DF18FE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https://www.linkedin.com/in/nagaraj-manoharan-11011b50/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22283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0D2A2FF-80DF-471B-83F4-143BF75534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94" y="1159329"/>
            <a:ext cx="11204812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2384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CAC0A615-9471-4352-A6B0-FAB5809D8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429" y="1156168"/>
            <a:ext cx="11214333" cy="513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0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DF9DC7-C619-4DB1-A51C-5BBE71304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7" y="1151577"/>
            <a:ext cx="1119528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783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ED9710F-AF6E-4378-A4BD-52897BE36A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5" y="558634"/>
            <a:ext cx="11115903" cy="51692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626E7C9-4E31-4529-A26F-6745608EB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046" y="5727866"/>
            <a:ext cx="11115902" cy="77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249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20E808-8E21-43B5-8B2B-B03534A82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1148278"/>
            <a:ext cx="11226800" cy="515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735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E945C-70E0-4A7A-A3FC-6875F89F6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1111003"/>
            <a:ext cx="112522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36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8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7" name="Oval 12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28" name="Picture 14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0" name="Rectangle 18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4" name="Picture 3" descr="Timeline&#10;&#10;Description automatically generated">
            <a:extLst>
              <a:ext uri="{FF2B5EF4-FFF2-40B4-BE49-F238E27FC236}">
                <a16:creationId xmlns:a16="http://schemas.microsoft.com/office/drawing/2014/main" id="{CB80D5BB-2DBD-4496-8991-05D90EDCDB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670" b="7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DCA431-238E-87C6-BC22-96061FDE6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EEA5DA-D1B5-6621-D793-7BB8EA2B2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71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861DA4-BAFF-4C20-9F76-B24C88DB1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255776"/>
            <a:ext cx="11201400" cy="510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44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22">
            <a:extLst>
              <a:ext uri="{FF2B5EF4-FFF2-40B4-BE49-F238E27FC236}">
                <a16:creationId xmlns:a16="http://schemas.microsoft.com/office/drawing/2014/main" id="{C2BE6C1C-C6D6-4F46-A400-2AEDDD36C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45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57DF0F-50B2-4B36-A1C2-011B37927E07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" b="4063"/>
          <a:stretch/>
        </p:blipFill>
        <p:spPr>
          <a:xfrm>
            <a:off x="643467" y="589679"/>
            <a:ext cx="10905066" cy="5571066"/>
          </a:xfrm>
          <a:prstGeom prst="rect">
            <a:avLst/>
          </a:prstGeom>
        </p:spPr>
      </p:pic>
      <p:sp>
        <p:nvSpPr>
          <p:cNvPr id="32" name="Rectangle 24">
            <a:extLst>
              <a:ext uri="{FF2B5EF4-FFF2-40B4-BE49-F238E27FC236}">
                <a16:creationId xmlns:a16="http://schemas.microsoft.com/office/drawing/2014/main" id="{06694754-4001-4052-AE70-BC6938E73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4E7C23-6631-7F1E-963F-35C18B455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https://www.linkedin.com/in/nagaraj-manoharan-11011b50/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B1912D-FA3E-6D5F-9AAC-420DD791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0F9830-A677-4B10-BB92-D02B3797B37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289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A71A59-F3EC-478F-9F9F-23716C1B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226966"/>
            <a:ext cx="11176000" cy="507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49E412B-FC29-4497-8BED-D94077B1FD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3149"/>
            <a:ext cx="12027946" cy="55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567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B988BE3-FDE9-4F96-A148-D70058321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207" y="1149927"/>
            <a:ext cx="11188700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90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FF829B-EC0E-4C91-8797-0DB76C2A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87" y="1279731"/>
            <a:ext cx="11252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2308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16727A-E0C2-414D-B69F-A4539B92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53" y="1355506"/>
            <a:ext cx="11163300" cy="28341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18F070-559B-4E2A-9E39-BEEF9F3AF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31" y="4189611"/>
            <a:ext cx="11163300" cy="219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413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B432F2-A66C-40C9-8835-B9014E662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81" y="1030607"/>
            <a:ext cx="113157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14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DEDEA1F-70CD-4D20-9D50-45266DD89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41" y="1199079"/>
            <a:ext cx="11226800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7540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5BF07E-202E-4D58-8434-CCBFC61F5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94955"/>
            <a:ext cx="11277600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905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F78AD-8781-4F6B-98AE-251C309A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22" y="1338283"/>
            <a:ext cx="11302083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228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0CA4E8-6235-435E-8083-1AB94815E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589" y="1245754"/>
            <a:ext cx="11214100" cy="505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1636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nage data in Docker | Docker Documentation">
            <a:extLst>
              <a:ext uri="{FF2B5EF4-FFF2-40B4-BE49-F238E27FC236}">
                <a16:creationId xmlns:a16="http://schemas.microsoft.com/office/drawing/2014/main" id="{8D5F4BF8-01ED-4180-8E76-A47F106B7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6156" y="2209635"/>
            <a:ext cx="11214100" cy="42799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CC6EAA0-87AC-403F-9CF5-A9282019B2A8}"/>
              </a:ext>
            </a:extLst>
          </p:cNvPr>
          <p:cNvSpPr txBox="1">
            <a:spLocks/>
          </p:cNvSpPr>
          <p:nvPr/>
        </p:nvSpPr>
        <p:spPr>
          <a:xfrm>
            <a:off x="3505201" y="112488"/>
            <a:ext cx="4483100" cy="6876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ts val="60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0" dirty="0">
                <a:solidFill>
                  <a:srgbClr val="EBEBEB"/>
                </a:solidFill>
              </a:rPr>
              <a:t>Data Persistence </a:t>
            </a:r>
          </a:p>
        </p:txBody>
      </p:sp>
    </p:spTree>
    <p:extLst>
      <p:ext uri="{BB962C8B-B14F-4D97-AF65-F5344CB8AC3E}">
        <p14:creationId xmlns:p14="http://schemas.microsoft.com/office/powerpoint/2010/main" val="27101169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ersistence is futile (or is it?) - How to Manage, Version, and Promo…">
            <a:extLst>
              <a:ext uri="{FF2B5EF4-FFF2-40B4-BE49-F238E27FC236}">
                <a16:creationId xmlns:a16="http://schemas.microsoft.com/office/drawing/2014/main" id="{1A9392BD-4896-40BF-BA05-0B35C17D2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4282" y="1135578"/>
            <a:ext cx="11188700" cy="521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401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D8297-A204-4D38-8335-7606DDB49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35" y="1199408"/>
            <a:ext cx="11226233" cy="527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35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5EF541-E4ED-4BD6-9ACB-02A666EB3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139941"/>
            <a:ext cx="11315700" cy="520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6395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5045D7-CB28-72C8-D291-2C9F0C1883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7CFEFB-A557-F988-3CD2-FD7F962D7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556" y="1"/>
            <a:ext cx="5475216" cy="470262"/>
          </a:xfrm>
        </p:spPr>
        <p:txBody>
          <a:bodyPr/>
          <a:lstStyle/>
          <a:p>
            <a:r>
              <a:rPr lang="en-US" dirty="0"/>
              <a:t>                                                                     Knowledge check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5296E0E-8CA4-8FA2-FEFB-874E9F84B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429" y="1260366"/>
            <a:ext cx="11321142" cy="503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6093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AAB00B-912A-4FF9-9713-A0C2A7F3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00" y="1122053"/>
            <a:ext cx="11328400" cy="5245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316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F8781-44A1-4645-9961-B908413EB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605" y="1158504"/>
            <a:ext cx="11239500" cy="51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88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ontainer networking">
            <a:extLst>
              <a:ext uri="{FF2B5EF4-FFF2-40B4-BE49-F238E27FC236}">
                <a16:creationId xmlns:a16="http://schemas.microsoft.com/office/drawing/2014/main" id="{FD971BB9-41DD-4664-9439-1F04396B2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010" y="1223158"/>
            <a:ext cx="11245932" cy="524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6133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4EC952-128E-42C1-9134-BD6C05D24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" y="1246909"/>
            <a:ext cx="11234057" cy="516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04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C83ED-EF61-4FDF-8C0C-24317FA35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57" y="1122052"/>
            <a:ext cx="11226799" cy="521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317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2EF8E7-43FB-4E84-B237-13A53DBB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982" y="1091051"/>
            <a:ext cx="11303000" cy="5276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29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370B88-F0B4-455B-B96D-978A63708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7" y="1063502"/>
            <a:ext cx="112776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900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336CDD-B442-4922-B7EF-9CD2AD19B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26" y="3075711"/>
            <a:ext cx="10802587" cy="33013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3F8441-1E48-451E-B8E2-9C5692B65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226" y="1246911"/>
            <a:ext cx="10802587" cy="1828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892B77-8001-4C4B-9082-FF0FCC7FAB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3823" y="738040"/>
            <a:ext cx="5308271" cy="50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98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7367587" cy="19800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FB6214B-C7F0-41BA-BC0E-BDB7747B6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9" y="1087205"/>
            <a:ext cx="11472445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5593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F38113-7E45-474A-B438-74FA61F3C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952" y="1338283"/>
            <a:ext cx="11226800" cy="5168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459626-0B35-4C53-8F1B-388442BD48EC}"/>
                  </a:ext>
                </a:extLst>
              </p14:cNvPr>
              <p14:cNvContentPartPr/>
              <p14:nvPr/>
            </p14:nvContentPartPr>
            <p14:xfrm>
              <a:off x="5549360" y="6219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459626-0B35-4C53-8F1B-388442BD48E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495720" y="513980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85469C2-AA4F-4E82-B918-BDB3CD680B13}"/>
                  </a:ext>
                </a:extLst>
              </p14:cNvPr>
              <p14:cNvContentPartPr/>
              <p14:nvPr/>
            </p14:nvContentPartPr>
            <p14:xfrm>
              <a:off x="2132960" y="1053980"/>
              <a:ext cx="694800" cy="64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85469C2-AA4F-4E82-B918-BDB3CD680B1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8960" y="945980"/>
                <a:ext cx="8024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866B30A-25E4-40EE-85D4-1BAC1A811ECB}"/>
                  </a:ext>
                </a:extLst>
              </p14:cNvPr>
              <p14:cNvContentPartPr/>
              <p14:nvPr/>
            </p14:nvContentPartPr>
            <p14:xfrm>
              <a:off x="4977680" y="583820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866B30A-25E4-40EE-85D4-1BAC1A811EC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88040" y="40382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EC90DCF-5CAF-403F-B791-B96A151E0488}"/>
                  </a:ext>
                </a:extLst>
              </p14:cNvPr>
              <p14:cNvContentPartPr/>
              <p14:nvPr/>
            </p14:nvContentPartPr>
            <p14:xfrm>
              <a:off x="2199200" y="989900"/>
              <a:ext cx="46764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EC90DCF-5CAF-403F-B791-B96A151E048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09560" y="809900"/>
                <a:ext cx="6472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FA9BA7B-55C0-4035-AC63-5A62783E34BA}"/>
                  </a:ext>
                </a:extLst>
              </p14:cNvPr>
              <p14:cNvContentPartPr/>
              <p14:nvPr/>
            </p14:nvContentPartPr>
            <p14:xfrm>
              <a:off x="2496560" y="1079180"/>
              <a:ext cx="540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FA9BA7B-55C0-4035-AC63-5A62783E34B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06560" y="899180"/>
                <a:ext cx="1850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A93C5545-22D3-47C2-A8FE-AD3EB62B80FC}"/>
                  </a:ext>
                </a:extLst>
              </p14:cNvPr>
              <p14:cNvContentPartPr/>
              <p14:nvPr/>
            </p14:nvContentPartPr>
            <p14:xfrm>
              <a:off x="2483600" y="1079180"/>
              <a:ext cx="504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A93C5545-22D3-47C2-A8FE-AD3EB62B80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3960" y="899180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24AF870-F2C7-4635-9AF8-3AAEE4C67229}"/>
                  </a:ext>
                </a:extLst>
              </p14:cNvPr>
              <p14:cNvContentPartPr/>
              <p14:nvPr/>
            </p14:nvContentPartPr>
            <p14:xfrm>
              <a:off x="2147720" y="1079180"/>
              <a:ext cx="722160" cy="388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24AF870-F2C7-4635-9AF8-3AAEE4C67229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058080" y="899180"/>
                <a:ext cx="9018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70A9C1D-ED77-4E83-B5DE-DC5FD7064923}"/>
                  </a:ext>
                </a:extLst>
              </p14:cNvPr>
              <p14:cNvContentPartPr/>
              <p14:nvPr/>
            </p14:nvContentPartPr>
            <p14:xfrm>
              <a:off x="2623280" y="3022460"/>
              <a:ext cx="793080" cy="133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70A9C1D-ED77-4E83-B5DE-DC5FD7064923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533640" y="2842460"/>
                <a:ext cx="97272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48C262D-F876-4B7C-9A74-F6A5779EA2CE}"/>
                  </a:ext>
                </a:extLst>
              </p14:cNvPr>
              <p14:cNvContentPartPr/>
              <p14:nvPr/>
            </p14:nvContentPartPr>
            <p14:xfrm>
              <a:off x="4914320" y="977660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48C262D-F876-4B7C-9A74-F6A5779EA2C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824680" y="79766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AD655D3-EF44-4A36-8DAA-EC1FA5B209FB}"/>
                  </a:ext>
                </a:extLst>
              </p14:cNvPr>
              <p14:cNvContentPartPr/>
              <p14:nvPr/>
            </p14:nvContentPartPr>
            <p14:xfrm>
              <a:off x="2185160" y="1103660"/>
              <a:ext cx="722880" cy="262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AD655D3-EF44-4A36-8DAA-EC1FA5B209FB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095160" y="924020"/>
                <a:ext cx="902520" cy="3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01EF604-3B1E-4CD5-9462-61FEE804D587}"/>
                  </a:ext>
                </a:extLst>
              </p14:cNvPr>
              <p14:cNvContentPartPr/>
              <p14:nvPr/>
            </p14:nvContentPartPr>
            <p14:xfrm>
              <a:off x="2171120" y="1065140"/>
              <a:ext cx="669240" cy="396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01EF604-3B1E-4CD5-9462-61FEE804D587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2081120" y="885140"/>
                <a:ext cx="84888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7D62E50-AE38-4812-9FEB-FC783441C90A}"/>
                  </a:ext>
                </a:extLst>
              </p14:cNvPr>
              <p14:cNvContentPartPr/>
              <p14:nvPr/>
            </p14:nvContentPartPr>
            <p14:xfrm>
              <a:off x="2742800" y="2996180"/>
              <a:ext cx="532800" cy="266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7D62E50-AE38-4812-9FEB-FC783441C90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2652800" y="2816180"/>
                <a:ext cx="71244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5ED67C9-CCB2-42B0-95CA-BE75D45309FB}"/>
                  </a:ext>
                </a:extLst>
              </p14:cNvPr>
              <p14:cNvContentPartPr/>
              <p14:nvPr/>
            </p14:nvContentPartPr>
            <p14:xfrm>
              <a:off x="3288560" y="300950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5ED67C9-CCB2-42B0-95CA-BE75D45309F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3198920" y="28295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DEA35055-45B8-4715-8769-7FBAEEDF85FE}"/>
                  </a:ext>
                </a:extLst>
              </p14:cNvPr>
              <p14:cNvContentPartPr/>
              <p14:nvPr/>
            </p14:nvContentPartPr>
            <p14:xfrm>
              <a:off x="6121040" y="300950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DEA35055-45B8-4715-8769-7FBAEEDF85F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31400" y="2829500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08E1733-D553-4B4F-A4CB-928EF38BAE18}"/>
                  </a:ext>
                </a:extLst>
              </p14:cNvPr>
              <p14:cNvContentPartPr/>
              <p14:nvPr/>
            </p14:nvContentPartPr>
            <p14:xfrm>
              <a:off x="6121040" y="303470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08E1733-D553-4B4F-A4CB-928EF38BAE18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6031400" y="2854700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419858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4CBDDE-3F30-4761-9E14-E37633C2F637}"/>
                  </a:ext>
                </a:extLst>
              </p14:cNvPr>
              <p14:cNvContentPartPr/>
              <p14:nvPr/>
            </p14:nvContentPartPr>
            <p14:xfrm>
              <a:off x="3454160" y="2920220"/>
              <a:ext cx="360" cy="3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4CBDDE-3F30-4761-9E14-E37633C2F6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64520" y="2740220"/>
                <a:ext cx="180000" cy="3600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F0E3DC3-4C3E-4DC2-8836-A4FDAFD46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54" y="1342940"/>
            <a:ext cx="7581900" cy="5062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E46821-C24F-43CC-94A1-5B419835BB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684" y="1342940"/>
            <a:ext cx="3541140" cy="50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13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86D261-5B61-4313-B271-AB1FC8BB9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68" y="1199408"/>
            <a:ext cx="11234058" cy="5237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2958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3EBFD9-BE52-4878-8FF4-E6F6CC9EF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2" y="1208486"/>
            <a:ext cx="11281559" cy="514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4898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66EBD3-9CE7-4B5B-9FE6-3F41BF7ED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41" y="1163781"/>
            <a:ext cx="11257808" cy="518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374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87C5D-F670-405A-B9FB-1C23C778C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221" y="1199408"/>
            <a:ext cx="11281558" cy="521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4988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4CF264-DA1D-4886-A1CC-110B94908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94" y="1211285"/>
            <a:ext cx="11186556" cy="520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14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EFAC02-BE28-4170-924B-6B37FB5F0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46" y="1258785"/>
            <a:ext cx="11210307" cy="511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96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/>
          <p:cNvSpPr>
            <a:spLocks noGrp="1"/>
          </p:cNvSpPr>
          <p:nvPr>
            <p:ph type="ftr" sz="quarter" idx="4294967295"/>
          </p:nvPr>
        </p:nvSpPr>
        <p:spPr>
          <a:xfrm>
            <a:off x="5498275" y="3922177"/>
            <a:ext cx="4827159" cy="744826"/>
          </a:xfrm>
        </p:spPr>
        <p:txBody>
          <a:bodyPr/>
          <a:lstStyle/>
          <a:p>
            <a:r>
              <a:rPr lang="fr-FR" dirty="0"/>
              <a:t>https://www.linkedin.com/in/nagaraj-manoharan-11011b50/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5A587B-5814-4D9B-9598-FE9CB954CB01}" type="slidenum">
              <a:rPr lang="fr-FR" noProof="0" smtClean="0"/>
              <a:t>68</a:t>
            </a:fld>
            <a:endParaRPr lang="fr-FR" noProof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Thank</a:t>
            </a:r>
            <a:r>
              <a:rPr lang="fr-FR" dirty="0"/>
              <a:t> You.</a:t>
            </a: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498CE046-ED9A-4BBC-8957-EF2DA830AAAB}"/>
              </a:ext>
            </a:extLst>
          </p:cNvPr>
          <p:cNvSpPr>
            <a:spLocks/>
          </p:cNvSpPr>
          <p:nvPr/>
        </p:nvSpPr>
        <p:spPr bwMode="auto">
          <a:xfrm>
            <a:off x="723703" y="2905324"/>
            <a:ext cx="180975" cy="161925"/>
          </a:xfrm>
          <a:custGeom>
            <a:avLst/>
            <a:gdLst>
              <a:gd name="T0" fmla="*/ 57 w 57"/>
              <a:gd name="T1" fmla="*/ 6 h 51"/>
              <a:gd name="T2" fmla="*/ 51 w 57"/>
              <a:gd name="T3" fmla="*/ 8 h 51"/>
              <a:gd name="T4" fmla="*/ 56 w 57"/>
              <a:gd name="T5" fmla="*/ 1 h 51"/>
              <a:gd name="T6" fmla="*/ 48 w 57"/>
              <a:gd name="T7" fmla="*/ 4 h 51"/>
              <a:gd name="T8" fmla="*/ 40 w 57"/>
              <a:gd name="T9" fmla="*/ 0 h 51"/>
              <a:gd name="T10" fmla="*/ 28 w 57"/>
              <a:gd name="T11" fmla="*/ 13 h 51"/>
              <a:gd name="T12" fmla="*/ 28 w 57"/>
              <a:gd name="T13" fmla="*/ 16 h 51"/>
              <a:gd name="T14" fmla="*/ 4 w 57"/>
              <a:gd name="T15" fmla="*/ 3 h 51"/>
              <a:gd name="T16" fmla="*/ 2 w 57"/>
              <a:gd name="T17" fmla="*/ 9 h 51"/>
              <a:gd name="T18" fmla="*/ 8 w 57"/>
              <a:gd name="T19" fmla="*/ 20 h 51"/>
              <a:gd name="T20" fmla="*/ 2 w 57"/>
              <a:gd name="T21" fmla="*/ 18 h 51"/>
              <a:gd name="T22" fmla="*/ 2 w 57"/>
              <a:gd name="T23" fmla="*/ 18 h 51"/>
              <a:gd name="T24" fmla="*/ 12 w 57"/>
              <a:gd name="T25" fmla="*/ 31 h 51"/>
              <a:gd name="T26" fmla="*/ 9 w 57"/>
              <a:gd name="T27" fmla="*/ 31 h 51"/>
              <a:gd name="T28" fmla="*/ 6 w 57"/>
              <a:gd name="T29" fmla="*/ 31 h 51"/>
              <a:gd name="T30" fmla="*/ 17 w 57"/>
              <a:gd name="T31" fmla="*/ 40 h 51"/>
              <a:gd name="T32" fmla="*/ 3 w 57"/>
              <a:gd name="T33" fmla="*/ 45 h 51"/>
              <a:gd name="T34" fmla="*/ 0 w 57"/>
              <a:gd name="T35" fmla="*/ 45 h 51"/>
              <a:gd name="T36" fmla="*/ 18 w 57"/>
              <a:gd name="T37" fmla="*/ 51 h 51"/>
              <a:gd name="T38" fmla="*/ 52 w 57"/>
              <a:gd name="T39" fmla="*/ 14 h 51"/>
              <a:gd name="T40" fmla="*/ 52 w 57"/>
              <a:gd name="T41" fmla="*/ 13 h 51"/>
              <a:gd name="T42" fmla="*/ 57 w 57"/>
              <a:gd name="T43" fmla="*/ 6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7" h="51">
                <a:moveTo>
                  <a:pt x="57" y="6"/>
                </a:moveTo>
                <a:cubicBezTo>
                  <a:pt x="55" y="7"/>
                  <a:pt x="53" y="8"/>
                  <a:pt x="51" y="8"/>
                </a:cubicBezTo>
                <a:cubicBezTo>
                  <a:pt x="53" y="7"/>
                  <a:pt x="55" y="4"/>
                  <a:pt x="56" y="1"/>
                </a:cubicBezTo>
                <a:cubicBezTo>
                  <a:pt x="54" y="3"/>
                  <a:pt x="51" y="4"/>
                  <a:pt x="48" y="4"/>
                </a:cubicBezTo>
                <a:cubicBezTo>
                  <a:pt x="46" y="2"/>
                  <a:pt x="43" y="0"/>
                  <a:pt x="40" y="0"/>
                </a:cubicBezTo>
                <a:cubicBezTo>
                  <a:pt x="33" y="0"/>
                  <a:pt x="28" y="6"/>
                  <a:pt x="28" y="13"/>
                </a:cubicBezTo>
                <a:cubicBezTo>
                  <a:pt x="28" y="14"/>
                  <a:pt x="28" y="15"/>
                  <a:pt x="28" y="16"/>
                </a:cubicBezTo>
                <a:cubicBezTo>
                  <a:pt x="19" y="15"/>
                  <a:pt x="10" y="10"/>
                  <a:pt x="4" y="3"/>
                </a:cubicBezTo>
                <a:cubicBezTo>
                  <a:pt x="3" y="4"/>
                  <a:pt x="2" y="7"/>
                  <a:pt x="2" y="9"/>
                </a:cubicBezTo>
                <a:cubicBezTo>
                  <a:pt x="2" y="13"/>
                  <a:pt x="4" y="17"/>
                  <a:pt x="8" y="20"/>
                </a:cubicBezTo>
                <a:cubicBezTo>
                  <a:pt x="6" y="19"/>
                  <a:pt x="4" y="19"/>
                  <a:pt x="2" y="18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4"/>
                  <a:pt x="6" y="29"/>
                  <a:pt x="12" y="31"/>
                </a:cubicBezTo>
                <a:cubicBezTo>
                  <a:pt x="11" y="31"/>
                  <a:pt x="10" y="31"/>
                  <a:pt x="9" y="31"/>
                </a:cubicBezTo>
                <a:cubicBezTo>
                  <a:pt x="8" y="31"/>
                  <a:pt x="7" y="31"/>
                  <a:pt x="6" y="31"/>
                </a:cubicBezTo>
                <a:cubicBezTo>
                  <a:pt x="8" y="36"/>
                  <a:pt x="12" y="40"/>
                  <a:pt x="17" y="40"/>
                </a:cubicBezTo>
                <a:cubicBezTo>
                  <a:pt x="13" y="43"/>
                  <a:pt x="8" y="45"/>
                  <a:pt x="3" y="45"/>
                </a:cubicBezTo>
                <a:cubicBezTo>
                  <a:pt x="2" y="45"/>
                  <a:pt x="1" y="45"/>
                  <a:pt x="0" y="45"/>
                </a:cubicBezTo>
                <a:cubicBezTo>
                  <a:pt x="5" y="48"/>
                  <a:pt x="11" y="51"/>
                  <a:pt x="18" y="51"/>
                </a:cubicBezTo>
                <a:cubicBezTo>
                  <a:pt x="40" y="51"/>
                  <a:pt x="52" y="31"/>
                  <a:pt x="52" y="14"/>
                </a:cubicBezTo>
                <a:cubicBezTo>
                  <a:pt x="52" y="14"/>
                  <a:pt x="52" y="13"/>
                  <a:pt x="52" y="13"/>
                </a:cubicBezTo>
                <a:cubicBezTo>
                  <a:pt x="54" y="11"/>
                  <a:pt x="56" y="9"/>
                  <a:pt x="57" y="6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FBCF7C4-0272-47EF-A15D-DB21A456053B}"/>
              </a:ext>
            </a:extLst>
          </p:cNvPr>
          <p:cNvSpPr>
            <a:spLocks/>
          </p:cNvSpPr>
          <p:nvPr/>
        </p:nvSpPr>
        <p:spPr bwMode="auto">
          <a:xfrm>
            <a:off x="1055478" y="2883281"/>
            <a:ext cx="92075" cy="184150"/>
          </a:xfrm>
          <a:custGeom>
            <a:avLst/>
            <a:gdLst>
              <a:gd name="T0" fmla="*/ 18 w 27"/>
              <a:gd name="T1" fmla="*/ 19 h 58"/>
              <a:gd name="T2" fmla="*/ 18 w 27"/>
              <a:gd name="T3" fmla="*/ 13 h 58"/>
              <a:gd name="T4" fmla="*/ 20 w 27"/>
              <a:gd name="T5" fmla="*/ 10 h 58"/>
              <a:gd name="T6" fmla="*/ 26 w 27"/>
              <a:gd name="T7" fmla="*/ 10 h 58"/>
              <a:gd name="T8" fmla="*/ 26 w 27"/>
              <a:gd name="T9" fmla="*/ 0 h 58"/>
              <a:gd name="T10" fmla="*/ 18 w 27"/>
              <a:gd name="T11" fmla="*/ 0 h 58"/>
              <a:gd name="T12" fmla="*/ 6 w 27"/>
              <a:gd name="T13" fmla="*/ 12 h 58"/>
              <a:gd name="T14" fmla="*/ 6 w 27"/>
              <a:gd name="T15" fmla="*/ 19 h 58"/>
              <a:gd name="T16" fmla="*/ 0 w 27"/>
              <a:gd name="T17" fmla="*/ 19 h 58"/>
              <a:gd name="T18" fmla="*/ 0 w 27"/>
              <a:gd name="T19" fmla="*/ 29 h 58"/>
              <a:gd name="T20" fmla="*/ 6 w 27"/>
              <a:gd name="T21" fmla="*/ 29 h 58"/>
              <a:gd name="T22" fmla="*/ 6 w 27"/>
              <a:gd name="T23" fmla="*/ 58 h 58"/>
              <a:gd name="T24" fmla="*/ 18 w 27"/>
              <a:gd name="T25" fmla="*/ 58 h 58"/>
              <a:gd name="T26" fmla="*/ 18 w 27"/>
              <a:gd name="T27" fmla="*/ 29 h 58"/>
              <a:gd name="T28" fmla="*/ 26 w 27"/>
              <a:gd name="T29" fmla="*/ 29 h 58"/>
              <a:gd name="T30" fmla="*/ 27 w 27"/>
              <a:gd name="T31" fmla="*/ 19 h 58"/>
              <a:gd name="T32" fmla="*/ 18 w 27"/>
              <a:gd name="T33" fmla="*/ 19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7" h="58">
                <a:moveTo>
                  <a:pt x="18" y="19"/>
                </a:moveTo>
                <a:cubicBezTo>
                  <a:pt x="18" y="13"/>
                  <a:pt x="18" y="13"/>
                  <a:pt x="18" y="13"/>
                </a:cubicBezTo>
                <a:cubicBezTo>
                  <a:pt x="18" y="11"/>
                  <a:pt x="19" y="10"/>
                  <a:pt x="20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6" y="0"/>
                  <a:pt x="26" y="0"/>
                  <a:pt x="2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8" y="0"/>
                  <a:pt x="6" y="8"/>
                  <a:pt x="6" y="12"/>
                </a:cubicBezTo>
                <a:cubicBezTo>
                  <a:pt x="6" y="19"/>
                  <a:pt x="6" y="19"/>
                  <a:pt x="6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9"/>
                  <a:pt x="0" y="29"/>
                  <a:pt x="0" y="29"/>
                </a:cubicBezTo>
                <a:cubicBezTo>
                  <a:pt x="6" y="29"/>
                  <a:pt x="6" y="29"/>
                  <a:pt x="6" y="29"/>
                </a:cubicBezTo>
                <a:cubicBezTo>
                  <a:pt x="6" y="58"/>
                  <a:pt x="6" y="58"/>
                  <a:pt x="6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29"/>
                  <a:pt x="18" y="29"/>
                  <a:pt x="18" y="29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19"/>
                  <a:pt x="27" y="19"/>
                  <a:pt x="27" y="19"/>
                </a:cubicBezTo>
                <a:lnTo>
                  <a:pt x="18" y="19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sp>
        <p:nvSpPr>
          <p:cNvPr id="9" name="Freeform 13">
            <a:extLst>
              <a:ext uri="{FF2B5EF4-FFF2-40B4-BE49-F238E27FC236}">
                <a16:creationId xmlns:a16="http://schemas.microsoft.com/office/drawing/2014/main" id="{2C52EDD2-9D4F-4BF9-899D-F06D88DD01A8}"/>
              </a:ext>
            </a:extLst>
          </p:cNvPr>
          <p:cNvSpPr>
            <a:spLocks noEditPoints="1"/>
          </p:cNvSpPr>
          <p:nvPr/>
        </p:nvSpPr>
        <p:spPr bwMode="auto">
          <a:xfrm>
            <a:off x="1280871" y="2947773"/>
            <a:ext cx="168275" cy="120650"/>
          </a:xfrm>
          <a:custGeom>
            <a:avLst/>
            <a:gdLst>
              <a:gd name="T0" fmla="*/ 35 w 53"/>
              <a:gd name="T1" fmla="*/ 19 h 37"/>
              <a:gd name="T2" fmla="*/ 24 w 53"/>
              <a:gd name="T3" fmla="*/ 27 h 37"/>
              <a:gd name="T4" fmla="*/ 23 w 53"/>
              <a:gd name="T5" fmla="*/ 27 h 37"/>
              <a:gd name="T6" fmla="*/ 22 w 53"/>
              <a:gd name="T7" fmla="*/ 27 h 37"/>
              <a:gd name="T8" fmla="*/ 22 w 53"/>
              <a:gd name="T9" fmla="*/ 26 h 37"/>
              <a:gd name="T10" fmla="*/ 22 w 53"/>
              <a:gd name="T11" fmla="*/ 10 h 37"/>
              <a:gd name="T12" fmla="*/ 22 w 53"/>
              <a:gd name="T13" fmla="*/ 9 h 37"/>
              <a:gd name="T14" fmla="*/ 24 w 53"/>
              <a:gd name="T15" fmla="*/ 9 h 37"/>
              <a:gd name="T16" fmla="*/ 35 w 53"/>
              <a:gd name="T17" fmla="*/ 17 h 37"/>
              <a:gd name="T18" fmla="*/ 35 w 53"/>
              <a:gd name="T19" fmla="*/ 18 h 37"/>
              <a:gd name="T20" fmla="*/ 35 w 53"/>
              <a:gd name="T21" fmla="*/ 19 h 37"/>
              <a:gd name="T22" fmla="*/ 53 w 53"/>
              <a:gd name="T23" fmla="*/ 5 h 37"/>
              <a:gd name="T24" fmla="*/ 52 w 53"/>
              <a:gd name="T25" fmla="*/ 5 h 37"/>
              <a:gd name="T26" fmla="*/ 52 w 53"/>
              <a:gd name="T27" fmla="*/ 5 h 37"/>
              <a:gd name="T28" fmla="*/ 47 w 53"/>
              <a:gd name="T29" fmla="*/ 1 h 37"/>
              <a:gd name="T30" fmla="*/ 48 w 53"/>
              <a:gd name="T31" fmla="*/ 1 h 37"/>
              <a:gd name="T32" fmla="*/ 27 w 53"/>
              <a:gd name="T33" fmla="*/ 0 h 37"/>
              <a:gd name="T34" fmla="*/ 6 w 53"/>
              <a:gd name="T35" fmla="*/ 1 h 37"/>
              <a:gd name="T36" fmla="*/ 6 w 53"/>
              <a:gd name="T37" fmla="*/ 1 h 37"/>
              <a:gd name="T38" fmla="*/ 1 w 53"/>
              <a:gd name="T39" fmla="*/ 5 h 37"/>
              <a:gd name="T40" fmla="*/ 1 w 53"/>
              <a:gd name="T41" fmla="*/ 5 h 37"/>
              <a:gd name="T42" fmla="*/ 1 w 53"/>
              <a:gd name="T43" fmla="*/ 5 h 37"/>
              <a:gd name="T44" fmla="*/ 0 w 53"/>
              <a:gd name="T45" fmla="*/ 18 h 37"/>
              <a:gd name="T46" fmla="*/ 1 w 53"/>
              <a:gd name="T47" fmla="*/ 31 h 37"/>
              <a:gd name="T48" fmla="*/ 1 w 53"/>
              <a:gd name="T49" fmla="*/ 31 h 37"/>
              <a:gd name="T50" fmla="*/ 1 w 53"/>
              <a:gd name="T51" fmla="*/ 32 h 37"/>
              <a:gd name="T52" fmla="*/ 6 w 53"/>
              <a:gd name="T53" fmla="*/ 35 h 37"/>
              <a:gd name="T54" fmla="*/ 6 w 53"/>
              <a:gd name="T55" fmla="*/ 35 h 37"/>
              <a:gd name="T56" fmla="*/ 27 w 53"/>
              <a:gd name="T57" fmla="*/ 37 h 37"/>
              <a:gd name="T58" fmla="*/ 48 w 53"/>
              <a:gd name="T59" fmla="*/ 35 h 37"/>
              <a:gd name="T60" fmla="*/ 47 w 53"/>
              <a:gd name="T61" fmla="*/ 35 h 37"/>
              <a:gd name="T62" fmla="*/ 52 w 53"/>
              <a:gd name="T63" fmla="*/ 32 h 37"/>
              <a:gd name="T64" fmla="*/ 52 w 53"/>
              <a:gd name="T65" fmla="*/ 31 h 37"/>
              <a:gd name="T66" fmla="*/ 53 w 53"/>
              <a:gd name="T67" fmla="*/ 31 h 37"/>
              <a:gd name="T68" fmla="*/ 53 w 53"/>
              <a:gd name="T69" fmla="*/ 18 h 37"/>
              <a:gd name="T70" fmla="*/ 53 w 53"/>
              <a:gd name="T71" fmla="*/ 5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3" h="37">
                <a:moveTo>
                  <a:pt x="35" y="19"/>
                </a:move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3" y="27"/>
                  <a:pt x="23" y="27"/>
                </a:cubicBezTo>
                <a:cubicBezTo>
                  <a:pt x="23" y="27"/>
                  <a:pt x="23" y="27"/>
                  <a:pt x="22" y="27"/>
                </a:cubicBezTo>
                <a:cubicBezTo>
                  <a:pt x="22" y="27"/>
                  <a:pt x="22" y="27"/>
                  <a:pt x="22" y="26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10"/>
                  <a:pt x="22" y="9"/>
                  <a:pt x="22" y="9"/>
                </a:cubicBezTo>
                <a:cubicBezTo>
                  <a:pt x="23" y="9"/>
                  <a:pt x="23" y="9"/>
                  <a:pt x="24" y="9"/>
                </a:cubicBez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8"/>
                  <a:pt x="35" y="18"/>
                </a:cubicBezTo>
                <a:cubicBezTo>
                  <a:pt x="35" y="19"/>
                  <a:pt x="35" y="19"/>
                  <a:pt x="35" y="19"/>
                </a:cubicBezTo>
                <a:moveTo>
                  <a:pt x="53" y="5"/>
                </a:move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3"/>
                  <a:pt x="50" y="1"/>
                  <a:pt x="47" y="1"/>
                </a:cubicBezTo>
                <a:cubicBezTo>
                  <a:pt x="48" y="1"/>
                  <a:pt x="48" y="1"/>
                  <a:pt x="48" y="1"/>
                </a:cubicBezTo>
                <a:cubicBezTo>
                  <a:pt x="48" y="1"/>
                  <a:pt x="39" y="0"/>
                  <a:pt x="27" y="0"/>
                </a:cubicBezTo>
                <a:cubicBezTo>
                  <a:pt x="15" y="0"/>
                  <a:pt x="6" y="1"/>
                  <a:pt x="6" y="1"/>
                </a:cubicBezTo>
                <a:cubicBezTo>
                  <a:pt x="6" y="1"/>
                  <a:pt x="6" y="1"/>
                  <a:pt x="6" y="1"/>
                </a:cubicBezTo>
                <a:cubicBezTo>
                  <a:pt x="4" y="1"/>
                  <a:pt x="2" y="3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5"/>
                  <a:pt x="1" y="5"/>
                  <a:pt x="1" y="5"/>
                </a:cubicBezTo>
                <a:cubicBezTo>
                  <a:pt x="1" y="8"/>
                  <a:pt x="0" y="13"/>
                  <a:pt x="0" y="18"/>
                </a:cubicBezTo>
                <a:cubicBezTo>
                  <a:pt x="0" y="24"/>
                  <a:pt x="1" y="28"/>
                  <a:pt x="1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1" y="31"/>
                  <a:pt x="1" y="32"/>
                  <a:pt x="1" y="32"/>
                </a:cubicBezTo>
                <a:cubicBezTo>
                  <a:pt x="2" y="34"/>
                  <a:pt x="4" y="35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5"/>
                  <a:pt x="15" y="37"/>
                  <a:pt x="27" y="37"/>
                </a:cubicBezTo>
                <a:cubicBezTo>
                  <a:pt x="39" y="37"/>
                  <a:pt x="48" y="35"/>
                  <a:pt x="48" y="35"/>
                </a:cubicBezTo>
                <a:cubicBezTo>
                  <a:pt x="47" y="35"/>
                  <a:pt x="47" y="35"/>
                  <a:pt x="47" y="35"/>
                </a:cubicBezTo>
                <a:cubicBezTo>
                  <a:pt x="50" y="35"/>
                  <a:pt x="52" y="34"/>
                  <a:pt x="52" y="32"/>
                </a:cubicBezTo>
                <a:cubicBezTo>
                  <a:pt x="52" y="32"/>
                  <a:pt x="52" y="31"/>
                  <a:pt x="52" y="31"/>
                </a:cubicBezTo>
                <a:cubicBezTo>
                  <a:pt x="52" y="31"/>
                  <a:pt x="52" y="31"/>
                  <a:pt x="53" y="31"/>
                </a:cubicBezTo>
                <a:cubicBezTo>
                  <a:pt x="53" y="28"/>
                  <a:pt x="53" y="24"/>
                  <a:pt x="53" y="18"/>
                </a:cubicBezTo>
                <a:cubicBezTo>
                  <a:pt x="53" y="13"/>
                  <a:pt x="53" y="8"/>
                  <a:pt x="53" y="5"/>
                </a:cubicBezTo>
              </a:path>
            </a:pathLst>
          </a:custGeom>
          <a:solidFill>
            <a:schemeClr val="bg1"/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 noProof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8BFB87A-2ABC-42E2-ADC3-358E14922F27}"/>
              </a:ext>
            </a:extLst>
          </p:cNvPr>
          <p:cNvGrpSpPr/>
          <p:nvPr/>
        </p:nvGrpSpPr>
        <p:grpSpPr>
          <a:xfrm>
            <a:off x="1573003" y="2907887"/>
            <a:ext cx="171450" cy="160338"/>
            <a:chOff x="6010275" y="2889250"/>
            <a:chExt cx="171450" cy="160338"/>
          </a:xfrm>
          <a:solidFill>
            <a:schemeClr val="bg1"/>
          </a:solidFill>
        </p:grpSpPr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A07DC2FD-B27A-406B-A1BD-F9AF0BBD110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6013450" y="2940050"/>
              <a:ext cx="34925" cy="109538"/>
            </a:xfrm>
            <a:prstGeom prst="rect">
              <a:avLst/>
            </a:prstGeom>
            <a:grpFill/>
            <a:ln w="317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F048FCDC-41E0-4BD7-8CDB-2D2A688840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67425" y="2940050"/>
              <a:ext cx="114300" cy="109538"/>
            </a:xfrm>
            <a:custGeom>
              <a:avLst/>
              <a:gdLst>
                <a:gd name="T0" fmla="*/ 23 w 36"/>
                <a:gd name="T1" fmla="*/ 0 h 34"/>
                <a:gd name="T2" fmla="*/ 12 w 36"/>
                <a:gd name="T3" fmla="*/ 6 h 34"/>
                <a:gd name="T4" fmla="*/ 12 w 36"/>
                <a:gd name="T5" fmla="*/ 0 h 34"/>
                <a:gd name="T6" fmla="*/ 0 w 36"/>
                <a:gd name="T7" fmla="*/ 0 h 34"/>
                <a:gd name="T8" fmla="*/ 0 w 36"/>
                <a:gd name="T9" fmla="*/ 34 h 34"/>
                <a:gd name="T10" fmla="*/ 12 w 36"/>
                <a:gd name="T11" fmla="*/ 34 h 34"/>
                <a:gd name="T12" fmla="*/ 12 w 36"/>
                <a:gd name="T13" fmla="*/ 16 h 34"/>
                <a:gd name="T14" fmla="*/ 12 w 36"/>
                <a:gd name="T15" fmla="*/ 13 h 34"/>
                <a:gd name="T16" fmla="*/ 18 w 36"/>
                <a:gd name="T17" fmla="*/ 9 h 34"/>
                <a:gd name="T18" fmla="*/ 24 w 36"/>
                <a:gd name="T19" fmla="*/ 17 h 34"/>
                <a:gd name="T20" fmla="*/ 24 w 36"/>
                <a:gd name="T21" fmla="*/ 34 h 34"/>
                <a:gd name="T22" fmla="*/ 36 w 36"/>
                <a:gd name="T23" fmla="*/ 34 h 34"/>
                <a:gd name="T24" fmla="*/ 36 w 36"/>
                <a:gd name="T25" fmla="*/ 16 h 34"/>
                <a:gd name="T26" fmla="*/ 23 w 36"/>
                <a:gd name="T2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34">
                  <a:moveTo>
                    <a:pt x="23" y="0"/>
                  </a:moveTo>
                  <a:cubicBezTo>
                    <a:pt x="17" y="0"/>
                    <a:pt x="13" y="3"/>
                    <a:pt x="12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4"/>
                    <a:pt x="0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4"/>
                    <a:pt x="12" y="13"/>
                  </a:cubicBezTo>
                  <a:cubicBezTo>
                    <a:pt x="13" y="11"/>
                    <a:pt x="15" y="9"/>
                    <a:pt x="18" y="9"/>
                  </a:cubicBezTo>
                  <a:cubicBezTo>
                    <a:pt x="22" y="9"/>
                    <a:pt x="24" y="12"/>
                    <a:pt x="24" y="17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5"/>
                    <a:pt x="30" y="0"/>
                    <a:pt x="23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07266035-8A1D-4427-8DBA-371C66A8A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10275" y="2889250"/>
              <a:ext cx="41275" cy="38100"/>
            </a:xfrm>
            <a:custGeom>
              <a:avLst/>
              <a:gdLst>
                <a:gd name="T0" fmla="*/ 6 w 13"/>
                <a:gd name="T1" fmla="*/ 0 h 12"/>
                <a:gd name="T2" fmla="*/ 0 w 13"/>
                <a:gd name="T3" fmla="*/ 6 h 12"/>
                <a:gd name="T4" fmla="*/ 6 w 13"/>
                <a:gd name="T5" fmla="*/ 12 h 12"/>
                <a:gd name="T6" fmla="*/ 6 w 13"/>
                <a:gd name="T7" fmla="*/ 12 h 12"/>
                <a:gd name="T8" fmla="*/ 13 w 13"/>
                <a:gd name="T9" fmla="*/ 6 h 12"/>
                <a:gd name="T10" fmla="*/ 6 w 13"/>
                <a:gd name="T1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2">
                  <a:moveTo>
                    <a:pt x="6" y="0"/>
                  </a:moveTo>
                  <a:cubicBezTo>
                    <a:pt x="2" y="0"/>
                    <a:pt x="0" y="3"/>
                    <a:pt x="0" y="6"/>
                  </a:cubicBezTo>
                  <a:cubicBezTo>
                    <a:pt x="0" y="10"/>
                    <a:pt x="2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10" y="12"/>
                    <a:pt x="13" y="10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</a:path>
              </a:pathLst>
            </a:custGeom>
            <a:grpFill/>
            <a:ln w="31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 noProof="0"/>
            </a:p>
          </p:txBody>
        </p:sp>
      </p:grpSp>
    </p:spTree>
    <p:extLst>
      <p:ext uri="{BB962C8B-B14F-4D97-AF65-F5344CB8AC3E}">
        <p14:creationId xmlns:p14="http://schemas.microsoft.com/office/powerpoint/2010/main" val="79259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28FBA69-CBF9-492A-88ED-243FF237A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30" y="1140031"/>
            <a:ext cx="11293435" cy="521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35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719137" y="788400"/>
            <a:ext cx="10431463" cy="4456700"/>
          </a:xfrm>
        </p:spPr>
        <p:txBody>
          <a:bodyPr/>
          <a:lstStyle/>
          <a:p>
            <a:r>
              <a:rPr lang="fr-FR" dirty="0"/>
              <a:t>Docker </a:t>
            </a:r>
            <a:r>
              <a:rPr lang="fr-FR" dirty="0" err="1"/>
              <a:t>Overview</a:t>
            </a:r>
            <a:r>
              <a:rPr lang="fr-FR" dirty="0"/>
              <a:t> Concepts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b="1" u="sng" dirty="0"/>
              <a:t>Nagaraj </a:t>
            </a:r>
            <a:r>
              <a:rPr lang="fr-FR" b="1" u="sng" dirty="0" err="1"/>
              <a:t>manoharan</a:t>
            </a:r>
            <a:endParaRPr lang="fr-FR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400E51-0B98-4D98-AE88-2D5AB2D07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02" y="1190691"/>
            <a:ext cx="11236742" cy="51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72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pour une image  6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" b="14"/>
          <a:stretch>
            <a:fillRect/>
          </a:stretch>
        </p:blipFill>
        <p:spPr/>
      </p:pic>
      <p:sp>
        <p:nvSpPr>
          <p:cNvPr id="3" name="Titre 2"/>
          <p:cNvSpPr>
            <a:spLocks noGrp="1"/>
          </p:cNvSpPr>
          <p:nvPr>
            <p:ph type="ctrTitle"/>
          </p:nvPr>
        </p:nvSpPr>
        <p:spPr>
          <a:xfrm>
            <a:off x="719554" y="787079"/>
            <a:ext cx="6179085" cy="1980000"/>
          </a:xfrm>
        </p:spPr>
        <p:txBody>
          <a:bodyPr/>
          <a:lstStyle/>
          <a:p>
            <a:r>
              <a:rPr lang="en-US" dirty="0"/>
              <a:t>Title of the presentation </a:t>
            </a:r>
            <a:br>
              <a:rPr lang="en-US" dirty="0"/>
            </a:br>
            <a:r>
              <a:rPr lang="en-US" dirty="0"/>
              <a:t>with a picture [Tahoma Bold 40 </a:t>
            </a:r>
            <a:r>
              <a:rPr lang="en-US" dirty="0" err="1"/>
              <a:t>pt</a:t>
            </a:r>
            <a:r>
              <a:rPr lang="en-US" dirty="0"/>
              <a:t>]</a:t>
            </a:r>
            <a:endParaRPr lang="fr-FR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Subtitle of the presentation in 1 or several lines [Tahoma regular 14 </a:t>
            </a:r>
            <a:r>
              <a:rPr lang="en-US" dirty="0" err="1"/>
              <a:t>pt</a:t>
            </a:r>
            <a:r>
              <a:rPr lang="en-US" dirty="0"/>
              <a:t>]</a:t>
            </a:r>
            <a:endParaRPr lang="fr-FR" dirty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655EC3A-F952-40ED-8DDA-8CCAEB93F4C1}"/>
              </a:ext>
            </a:extLst>
          </p:cNvPr>
          <p:cNvCxnSpPr>
            <a:cxnSpLocks/>
          </p:cNvCxnSpPr>
          <p:nvPr/>
        </p:nvCxnSpPr>
        <p:spPr>
          <a:xfrm>
            <a:off x="719138" y="3233737"/>
            <a:ext cx="721518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00218FC-3FBF-4EEB-B7BE-7E85FFB2F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507" y="961902"/>
            <a:ext cx="11472445" cy="541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691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3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4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5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6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7.xml><?xml version="1.0" encoding="utf-8"?>
<a:theme xmlns:a="http://schemas.openxmlformats.org/drawingml/2006/main" name="Sopra Steria Group">
  <a:themeElements>
    <a:clrScheme name="Personnalisé 93">
      <a:dk1>
        <a:srgbClr val="4A4A4A"/>
      </a:dk1>
      <a:lt1>
        <a:srgbClr val="FFFFFF"/>
      </a:lt1>
      <a:dk2>
        <a:srgbClr val="CF022B"/>
      </a:dk2>
      <a:lt2>
        <a:srgbClr val="F07D00"/>
      </a:lt2>
      <a:accent1>
        <a:srgbClr val="CF022B"/>
      </a:accent1>
      <a:accent2>
        <a:srgbClr val="F07D00"/>
      </a:accent2>
      <a:accent3>
        <a:srgbClr val="8C1D82"/>
      </a:accent3>
      <a:accent4>
        <a:srgbClr val="007AC2"/>
      </a:accent4>
      <a:accent5>
        <a:srgbClr val="00A188"/>
      </a:accent5>
      <a:accent6>
        <a:srgbClr val="4A4A4A"/>
      </a:accent6>
      <a:hlink>
        <a:srgbClr val="1A0DAB"/>
      </a:hlink>
      <a:folHlink>
        <a:srgbClr val="660099"/>
      </a:folHlink>
    </a:clrScheme>
    <a:fontScheme name="Soprasteri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3175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spcBef>
            <a:spcPts val="600"/>
          </a:spcBef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OPRASTERIA_ModèlePowerPoint_EN_16-9_33863-Docker" id="{17809C45-2AFA-41A3-8672-355B22A0DAE1}" vid="{CBC1F44F-6F77-4E60-A81A-D0F76C8752ED}"/>
    </a:ext>
  </a:extLst>
</a:theme>
</file>

<file path=ppt/theme/theme8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10133</TotalTime>
  <Words>1564</Words>
  <Application>Microsoft Office PowerPoint</Application>
  <PresentationFormat>Widescreen</PresentationFormat>
  <Paragraphs>186</Paragraphs>
  <Slides>68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68</vt:i4>
      </vt:variant>
    </vt:vector>
  </HeadingPairs>
  <TitlesOfParts>
    <vt:vector size="83" baseType="lpstr">
      <vt:lpstr>__Inter_aaf875</vt:lpstr>
      <vt:lpstr>Arial</vt:lpstr>
      <vt:lpstr>Calibri</vt:lpstr>
      <vt:lpstr>Century Gothic</vt:lpstr>
      <vt:lpstr>Open Sans</vt:lpstr>
      <vt:lpstr>Tahoma</vt:lpstr>
      <vt:lpstr>Wingdings 3</vt:lpstr>
      <vt:lpstr>Ion</vt:lpstr>
      <vt:lpstr>Sopra Steria Group</vt:lpstr>
      <vt:lpstr>Sopra Steria Group</vt:lpstr>
      <vt:lpstr>Sopra Steria Group</vt:lpstr>
      <vt:lpstr>Sopra Steria Group</vt:lpstr>
      <vt:lpstr>Sopra Steria Group</vt:lpstr>
      <vt:lpstr>Sopra Steria Group</vt:lpstr>
      <vt:lpstr>Ion Boardroom</vt:lpstr>
      <vt:lpstr>                 Docker Overview</vt:lpstr>
      <vt:lpstr>PowerPoint Presentation</vt:lpstr>
      <vt:lpstr>Topics to be covered</vt:lpstr>
      <vt:lpstr>PowerPoint Presentation</vt:lpstr>
      <vt:lpstr>PowerPoint Presentation</vt:lpstr>
      <vt:lpstr>Docker Overview Concepts</vt:lpstr>
      <vt:lpstr>PowerPoint Presentation</vt:lpstr>
      <vt:lpstr>Docker Overview Concepts</vt:lpstr>
      <vt:lpstr>Title of the presentation  with a picture [Tahoma Bold 40 pt]</vt:lpstr>
      <vt:lpstr>Docker Overview Concepts</vt:lpstr>
      <vt:lpstr>PowerPoint Presentation</vt:lpstr>
      <vt:lpstr>Docker Overview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Docker Architecture</vt:lpstr>
      <vt:lpstr>PowerPoint Presentation</vt:lpstr>
      <vt:lpstr>PowerPoint Presentation</vt:lpstr>
      <vt:lpstr>https://docs.docker.com/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Docker Complete  course</dc:title>
  <dc:creator>Vikas, Kumar</dc:creator>
  <cp:lastModifiedBy>Manoharan, Nagaraj</cp:lastModifiedBy>
  <cp:revision>74</cp:revision>
  <dcterms:created xsi:type="dcterms:W3CDTF">2021-02-02T10:13:47Z</dcterms:created>
  <dcterms:modified xsi:type="dcterms:W3CDTF">2025-12-02T20:04:30Z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2021-09-06T01:28:33Z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d71cf2de-93ed-462d-9fb1-7989e0bdaa2a</vt:lpwstr>
  </property>
  <property fmtid="{D5CDD505-2E9C-101B-9397-08002B2CF9AE}" pid="8" name="MSIP_Label_ea60d57e-af5b-4752-ac57-3e4f28ca11dc_ContentBits">
    <vt:lpwstr>0</vt:lpwstr>
  </property>
  <property fmtid="{D5CDD505-2E9C-101B-9397-08002B2CF9AE}" pid="9" name="MSIP_Label_f314f5b1-ef04-46e0-8957-be9652623f41_Enabled">
    <vt:lpwstr>true</vt:lpwstr>
  </property>
  <property fmtid="{D5CDD505-2E9C-101B-9397-08002B2CF9AE}" pid="10" name="MSIP_Label_f314f5b1-ef04-46e0-8957-be9652623f41_SetDate">
    <vt:lpwstr>2022-03-13T20:29:21Z</vt:lpwstr>
  </property>
  <property fmtid="{D5CDD505-2E9C-101B-9397-08002B2CF9AE}" pid="11" name="MSIP_Label_f314f5b1-ef04-46e0-8957-be9652623f41_Method">
    <vt:lpwstr>Standard</vt:lpwstr>
  </property>
  <property fmtid="{D5CDD505-2E9C-101B-9397-08002B2CF9AE}" pid="12" name="MSIP_Label_f314f5b1-ef04-46e0-8957-be9652623f41_Name">
    <vt:lpwstr>C2 - UK</vt:lpwstr>
  </property>
  <property fmtid="{D5CDD505-2E9C-101B-9397-08002B2CF9AE}" pid="13" name="MSIP_Label_f314f5b1-ef04-46e0-8957-be9652623f41_SiteId">
    <vt:lpwstr>8b87af7d-8647-4dc7-8df4-5f69a2011bb5</vt:lpwstr>
  </property>
  <property fmtid="{D5CDD505-2E9C-101B-9397-08002B2CF9AE}" pid="14" name="MSIP_Label_f314f5b1-ef04-46e0-8957-be9652623f41_ActionId">
    <vt:lpwstr>986645d1-1946-48fa-ba09-73f30985d576</vt:lpwstr>
  </property>
  <property fmtid="{D5CDD505-2E9C-101B-9397-08002B2CF9AE}" pid="15" name="MSIP_Label_f314f5b1-ef04-46e0-8957-be9652623f41_ContentBits">
    <vt:lpwstr>3</vt:lpwstr>
  </property>
</Properties>
</file>